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87" r:id="rId16"/>
    <p:sldId id="279" r:id="rId17"/>
    <p:sldId id="280" r:id="rId18"/>
    <p:sldId id="281" r:id="rId19"/>
    <p:sldId id="282" r:id="rId20"/>
    <p:sldId id="283" r:id="rId21"/>
    <p:sldId id="284" r:id="rId22"/>
    <p:sldId id="261" r:id="rId23"/>
    <p:sldId id="262" r:id="rId24"/>
    <p:sldId id="263" r:id="rId25"/>
    <p:sldId id="264" r:id="rId26"/>
    <p:sldId id="265" r:id="rId27"/>
    <p:sldId id="266" r:id="rId28"/>
    <p:sldId id="285" r:id="rId29"/>
    <p:sldId id="286" r:id="rId30"/>
    <p:sldId id="267" r:id="rId31"/>
    <p:sldId id="26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71" d="100"/>
          <a:sy n="71" d="100"/>
        </p:scale>
        <p:origin x="-11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9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40;&#1076;&#1084;&#1080;&#1085;&#1080;&#1089;&#1090;&#1088;&#1072;&#1090;&#1086;&#1088;\&#1056;&#1072;&#1073;&#1086;&#1095;&#1080;&#1081;%20&#1089;&#1090;&#1086;&#1083;\&#1050;&#1085;&#1080;&#1075;&#1072;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40;&#1076;&#1084;&#1080;&#1085;&#1080;&#1089;&#1090;&#1088;&#1072;&#1090;&#1086;&#1088;\&#1056;&#1072;&#1073;&#1086;&#1095;&#1080;&#1081;%20&#1089;&#1090;&#1086;&#1083;\&#1050;&#1085;&#1080;&#1075;&#1072;1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Documents%20and%20Settings\&#1040;&#1076;&#1084;&#1080;&#1085;&#1080;&#1089;&#1090;&#1088;&#1072;&#1090;&#1086;&#1088;\&#1056;&#1072;&#1073;&#1086;&#1095;&#1080;&#1081;%20&#1089;&#1090;&#1086;&#1083;\&#1050;&#1085;&#1080;&#1075;&#1072;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40;&#1076;&#1084;&#1080;&#1085;&#1080;&#1089;&#1090;&#1088;&#1072;&#1090;&#1086;&#1088;\&#1056;&#1072;&#1073;&#1086;&#1095;&#1080;&#1081;%20&#1089;&#1090;&#1086;&#1083;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мальчики</c:v>
                </c:pt>
                <c:pt idx="1">
                  <c:v>девочки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57</c:v>
                </c:pt>
                <c:pt idx="1">
                  <c:v>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egendEntry>
        <c:idx val="0"/>
        <c:txPr>
          <a:bodyPr/>
          <a:lstStyle/>
          <a:p>
            <a:pPr>
              <a:defRPr sz="18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/>
            </a:pPr>
            <a:endParaRPr lang="ru-RU"/>
          </a:p>
        </c:txPr>
      </c:legendEntry>
      <c:layout>
        <c:manualLayout>
          <c:xMode val="edge"/>
          <c:yMode val="edge"/>
          <c:x val="0.38197004266039236"/>
          <c:y val="0.85764950313181654"/>
          <c:w val="0.4212808812520053"/>
          <c:h val="8.5736030386111425E-2"/>
        </c:manualLayout>
      </c:layout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ru-RU" sz="2400" baseline="0"/>
              <a:t>частота встречаемости "детских" инфекций в МОУ СОШ №2 </a:t>
            </a:r>
            <a:endParaRPr lang="ru-RU" sz="2400"/>
          </a:p>
        </c:rich>
      </c:tx>
      <c:layout/>
      <c:overlay val="0"/>
    </c:title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корь</c:v>
                </c:pt>
                <c:pt idx="1">
                  <c:v>краснуха</c:v>
                </c:pt>
                <c:pt idx="2">
                  <c:v>коклюш</c:v>
                </c:pt>
                <c:pt idx="3">
                  <c:v>скарлатина</c:v>
                </c:pt>
                <c:pt idx="4">
                  <c:v>ветряная оспа</c:v>
                </c:pt>
                <c:pt idx="5">
                  <c:v>паротит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 formatCode="0.00%">
                  <c:v>2.8000000000000001E-2</c:v>
                </c:pt>
                <c:pt idx="1">
                  <c:v>0.08</c:v>
                </c:pt>
                <c:pt idx="2">
                  <c:v>2.8000000000000001E-2</c:v>
                </c:pt>
                <c:pt idx="3" formatCode="0.00%">
                  <c:v>2.1000000000000001E-2</c:v>
                </c:pt>
                <c:pt idx="4">
                  <c:v>0.7</c:v>
                </c:pt>
                <c:pt idx="5" formatCode="0.00%">
                  <c:v>7.0000000000000001E-3</c:v>
                </c:pt>
              </c:numCache>
            </c:numRef>
          </c:val>
        </c:ser>
        <c:ser>
          <c:idx val="1"/>
          <c:order val="1"/>
          <c:explosion val="25"/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корь</c:v>
                </c:pt>
                <c:pt idx="1">
                  <c:v>краснуха</c:v>
                </c:pt>
                <c:pt idx="2">
                  <c:v>коклюш</c:v>
                </c:pt>
                <c:pt idx="3">
                  <c:v>скарлатина</c:v>
                </c:pt>
                <c:pt idx="4">
                  <c:v>ветряная оспа</c:v>
                </c:pt>
                <c:pt idx="5">
                  <c:v>паротит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/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Лист2!$B$1</c:f>
              <c:strCache>
                <c:ptCount val="1"/>
              </c:strCache>
            </c:strRef>
          </c:tx>
          <c:explosion val="25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Лист2!$A$2:$A$15</c:f>
              <c:strCache>
                <c:ptCount val="13"/>
                <c:pt idx="0">
                  <c:v>корь от 2 до 4 лет </c:v>
                </c:pt>
                <c:pt idx="1">
                  <c:v>коклюш от 2 до 4 лет </c:v>
                </c:pt>
                <c:pt idx="2">
                  <c:v>коклюш от 5 до 7 лет</c:v>
                </c:pt>
                <c:pt idx="3">
                  <c:v>краснуха от 0 до 1 года</c:v>
                </c:pt>
                <c:pt idx="4">
                  <c:v>краснуха от 2 до 4 лет </c:v>
                </c:pt>
                <c:pt idx="5">
                  <c:v>скарлатина от 5 до 7лет</c:v>
                </c:pt>
                <c:pt idx="6">
                  <c:v>скарлатина от 8 до 10 лет </c:v>
                </c:pt>
                <c:pt idx="7">
                  <c:v>ветряная оспа 0 до 1года </c:v>
                </c:pt>
                <c:pt idx="8">
                  <c:v>ветряная оспа от 2 до 4 лет</c:v>
                </c:pt>
                <c:pt idx="9">
                  <c:v>ветряная оспа от 5 до 7 лет</c:v>
                </c:pt>
                <c:pt idx="10">
                  <c:v>ветряная оспа от 8 до 10 лет</c:v>
                </c:pt>
                <c:pt idx="11">
                  <c:v>ветряная оспа от 11 до 13 лет</c:v>
                </c:pt>
                <c:pt idx="12">
                  <c:v>паротит от 5 до 7 лет</c:v>
                </c:pt>
              </c:strCache>
            </c:strRef>
          </c:cat>
          <c:val>
            <c:numRef>
              <c:f>Лист2!$B$2:$B$15</c:f>
              <c:numCache>
                <c:formatCode>General</c:formatCode>
                <c:ptCount val="1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3</c:v>
                </c:pt>
                <c:pt idx="4">
                  <c:v>8</c:v>
                </c:pt>
                <c:pt idx="5">
                  <c:v>2</c:v>
                </c:pt>
                <c:pt idx="6">
                  <c:v>1</c:v>
                </c:pt>
                <c:pt idx="7">
                  <c:v>5</c:v>
                </c:pt>
                <c:pt idx="8">
                  <c:v>42</c:v>
                </c:pt>
                <c:pt idx="9">
                  <c:v>29</c:v>
                </c:pt>
                <c:pt idx="10">
                  <c:v>9</c:v>
                </c:pt>
                <c:pt idx="11">
                  <c:v>5</c:v>
                </c:pt>
                <c:pt idx="12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Лист2!$C$1</c:f>
              <c:strCache>
                <c:ptCount val="1"/>
              </c:strCache>
            </c:strRef>
          </c:tx>
          <c:explosion val="25"/>
          <c:cat>
            <c:strRef>
              <c:f>Лист2!$A$2:$A$15</c:f>
              <c:strCache>
                <c:ptCount val="13"/>
                <c:pt idx="0">
                  <c:v>корь от 2 до 4 лет </c:v>
                </c:pt>
                <c:pt idx="1">
                  <c:v>коклюш от 2 до 4 лет </c:v>
                </c:pt>
                <c:pt idx="2">
                  <c:v>коклюш от 5 до 7 лет</c:v>
                </c:pt>
                <c:pt idx="3">
                  <c:v>краснуха от 0 до 1 года</c:v>
                </c:pt>
                <c:pt idx="4">
                  <c:v>краснуха от 2 до 4 лет </c:v>
                </c:pt>
                <c:pt idx="5">
                  <c:v>скарлатина от 5 до 7лет</c:v>
                </c:pt>
                <c:pt idx="6">
                  <c:v>скарлатина от 8 до 10 лет </c:v>
                </c:pt>
                <c:pt idx="7">
                  <c:v>ветряная оспа 0 до 1года </c:v>
                </c:pt>
                <c:pt idx="8">
                  <c:v>ветряная оспа от 2 до 4 лет</c:v>
                </c:pt>
                <c:pt idx="9">
                  <c:v>ветряная оспа от 5 до 7 лет</c:v>
                </c:pt>
                <c:pt idx="10">
                  <c:v>ветряная оспа от 8 до 10 лет</c:v>
                </c:pt>
                <c:pt idx="11">
                  <c:v>ветряная оспа от 11 до 13 лет</c:v>
                </c:pt>
                <c:pt idx="12">
                  <c:v>паротит от 5 до 7 лет</c:v>
                </c:pt>
              </c:strCache>
            </c:strRef>
          </c:cat>
          <c:val>
            <c:numRef>
              <c:f>Лист2!$C$2:$C$15</c:f>
              <c:numCache>
                <c:formatCode>General</c:formatCode>
                <c:ptCount val="1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61397512608489169"/>
          <c:y val="9.5603798523880484E-2"/>
          <c:w val="0.38602487391510831"/>
          <c:h val="0.84540708608331561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количество детей</c:v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Лист3!$A$2:$A$11</c:f>
              <c:strCache>
                <c:ptCount val="10"/>
                <c:pt idx="0">
                  <c:v>корь, мальчики </c:v>
                </c:pt>
                <c:pt idx="1">
                  <c:v>коклюш, мальчики</c:v>
                </c:pt>
                <c:pt idx="2">
                  <c:v>коклюш,девочки</c:v>
                </c:pt>
                <c:pt idx="3">
                  <c:v>краснуха, мальчики</c:v>
                </c:pt>
                <c:pt idx="4">
                  <c:v>краснуха,девочки</c:v>
                </c:pt>
                <c:pt idx="5">
                  <c:v>скарлатина,мальчики</c:v>
                </c:pt>
                <c:pt idx="6">
                  <c:v>скарлатина,девочки</c:v>
                </c:pt>
                <c:pt idx="7">
                  <c:v>ветряная оспа,мальчики</c:v>
                </c:pt>
                <c:pt idx="8">
                  <c:v>ветряная оспа,девочки</c:v>
                </c:pt>
                <c:pt idx="9">
                  <c:v>паротит,мальчик</c:v>
                </c:pt>
              </c:strCache>
            </c:strRef>
          </c:cat>
          <c:val>
            <c:numRef>
              <c:f>Лист3!$B$2:$B$11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9</c:v>
                </c:pt>
                <c:pt idx="5">
                  <c:v>2</c:v>
                </c:pt>
                <c:pt idx="6">
                  <c:v>1</c:v>
                </c:pt>
                <c:pt idx="7">
                  <c:v>38</c:v>
                </c:pt>
                <c:pt idx="8">
                  <c:v>52</c:v>
                </c:pt>
                <c:pt idx="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7745152"/>
        <c:axId val="137739264"/>
      </c:barChart>
      <c:valAx>
        <c:axId val="137739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7745152"/>
        <c:crosses val="autoZero"/>
        <c:crossBetween val="between"/>
      </c:valAx>
      <c:catAx>
        <c:axId val="1377451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37739264"/>
        <c:crosses val="autoZero"/>
        <c:auto val="1"/>
        <c:lblAlgn val="ctr"/>
        <c:lblOffset val="100"/>
        <c:noMultiLvlLbl val="0"/>
      </c:catAx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61C5E9-6348-4E45-A56C-1194497D9549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C4740D4-33DD-4D24-8712-D7A61707AAF3}">
      <dgm:prSet phldrT="[Текст]" custT="1"/>
      <dgm:spPr/>
      <dgm:t>
        <a:bodyPr/>
        <a:lstStyle/>
        <a:p>
          <a:r>
            <a:rPr lang="ru-RU" sz="2800" dirty="0" smtClean="0"/>
            <a:t>Пути проникновения микробов в организм</a:t>
          </a:r>
          <a:endParaRPr lang="ru-RU" sz="2800" dirty="0"/>
        </a:p>
      </dgm:t>
    </dgm:pt>
    <dgm:pt modelId="{9D2225DE-9AAF-4AAD-AC06-EB5EE1AA4725}" type="parTrans" cxnId="{7FE09BC6-0531-4ED5-8267-4C06751C173C}">
      <dgm:prSet/>
      <dgm:spPr/>
      <dgm:t>
        <a:bodyPr/>
        <a:lstStyle/>
        <a:p>
          <a:endParaRPr lang="ru-RU"/>
        </a:p>
      </dgm:t>
    </dgm:pt>
    <dgm:pt modelId="{17C87563-419F-4D41-9A40-ED28420728DB}" type="sibTrans" cxnId="{7FE09BC6-0531-4ED5-8267-4C06751C173C}">
      <dgm:prSet/>
      <dgm:spPr/>
      <dgm:t>
        <a:bodyPr/>
        <a:lstStyle/>
        <a:p>
          <a:endParaRPr lang="ru-RU"/>
        </a:p>
      </dgm:t>
    </dgm:pt>
    <dgm:pt modelId="{B6AF8DBD-89D8-4EBB-BEFD-0FF0F0C6C62A}">
      <dgm:prSet phldrT="[Текст]" custT="1"/>
      <dgm:spPr/>
      <dgm:t>
        <a:bodyPr/>
        <a:lstStyle/>
        <a:p>
          <a:r>
            <a:rPr lang="ru-RU" sz="1900" dirty="0" smtClean="0"/>
            <a:t>Через пищеварительный канал</a:t>
          </a:r>
          <a:endParaRPr lang="ru-RU" sz="1900" dirty="0"/>
        </a:p>
      </dgm:t>
    </dgm:pt>
    <dgm:pt modelId="{FA4942E3-E4ED-4DD2-ADF0-A622694C4A4E}" type="parTrans" cxnId="{15A34173-3620-4F5F-8C0A-EBE30FD188F9}">
      <dgm:prSet/>
      <dgm:spPr/>
      <dgm:t>
        <a:bodyPr/>
        <a:lstStyle/>
        <a:p>
          <a:endParaRPr lang="ru-RU"/>
        </a:p>
      </dgm:t>
    </dgm:pt>
    <dgm:pt modelId="{96A60255-F967-43F4-B882-D20F4DD6BC82}" type="sibTrans" cxnId="{15A34173-3620-4F5F-8C0A-EBE30FD188F9}">
      <dgm:prSet/>
      <dgm:spPr/>
      <dgm:t>
        <a:bodyPr/>
        <a:lstStyle/>
        <a:p>
          <a:endParaRPr lang="ru-RU"/>
        </a:p>
      </dgm:t>
    </dgm:pt>
    <dgm:pt modelId="{5CDCCD11-538C-4976-9558-DA99E8D35B94}">
      <dgm:prSet phldrT="[Текст]"/>
      <dgm:spPr/>
      <dgm:t>
        <a:bodyPr/>
        <a:lstStyle/>
        <a:p>
          <a:r>
            <a:rPr lang="ru-RU" dirty="0" smtClean="0"/>
            <a:t>От больного человека к здоровому</a:t>
          </a:r>
          <a:endParaRPr lang="ru-RU" dirty="0"/>
        </a:p>
      </dgm:t>
    </dgm:pt>
    <dgm:pt modelId="{AE654690-7AA9-4523-8BE7-33AE15B41CF4}" type="parTrans" cxnId="{A8DB41D6-D3A9-45EE-8008-D5F014121FB2}">
      <dgm:prSet/>
      <dgm:spPr/>
      <dgm:t>
        <a:bodyPr/>
        <a:lstStyle/>
        <a:p>
          <a:endParaRPr lang="ru-RU"/>
        </a:p>
      </dgm:t>
    </dgm:pt>
    <dgm:pt modelId="{98FD9EA1-EB91-4C07-9C60-362ACCEB8FE9}" type="sibTrans" cxnId="{A8DB41D6-D3A9-45EE-8008-D5F014121FB2}">
      <dgm:prSet/>
      <dgm:spPr/>
      <dgm:t>
        <a:bodyPr/>
        <a:lstStyle/>
        <a:p>
          <a:endParaRPr lang="ru-RU"/>
        </a:p>
      </dgm:t>
    </dgm:pt>
    <dgm:pt modelId="{3638712F-0B06-452D-A3D4-00230984DB49}">
      <dgm:prSet phldrT="[Текст]"/>
      <dgm:spPr/>
      <dgm:t>
        <a:bodyPr/>
        <a:lstStyle/>
        <a:p>
          <a:r>
            <a:rPr lang="ru-RU" dirty="0" smtClean="0"/>
            <a:t>При укусе насекомых</a:t>
          </a:r>
          <a:endParaRPr lang="ru-RU" dirty="0"/>
        </a:p>
      </dgm:t>
    </dgm:pt>
    <dgm:pt modelId="{B12603AF-4419-469E-9BE5-C95D6F176435}" type="parTrans" cxnId="{DA38C44D-BFFE-487A-9AC0-A9C465223379}">
      <dgm:prSet/>
      <dgm:spPr/>
      <dgm:t>
        <a:bodyPr/>
        <a:lstStyle/>
        <a:p>
          <a:endParaRPr lang="ru-RU"/>
        </a:p>
      </dgm:t>
    </dgm:pt>
    <dgm:pt modelId="{7D705A8C-5466-4240-9949-2836BD40E699}" type="sibTrans" cxnId="{DA38C44D-BFFE-487A-9AC0-A9C465223379}">
      <dgm:prSet/>
      <dgm:spPr/>
      <dgm:t>
        <a:bodyPr/>
        <a:lstStyle/>
        <a:p>
          <a:endParaRPr lang="ru-RU"/>
        </a:p>
      </dgm:t>
    </dgm:pt>
    <dgm:pt modelId="{14DB270D-66E3-4284-B611-5B16F4C74441}">
      <dgm:prSet phldrT="[Текст]"/>
      <dgm:spPr/>
      <dgm:t>
        <a:bodyPr/>
        <a:lstStyle/>
        <a:p>
          <a:r>
            <a:rPr lang="ru-RU" dirty="0" smtClean="0"/>
            <a:t>С воздухом в дыхательные пути</a:t>
          </a:r>
          <a:endParaRPr lang="ru-RU" dirty="0"/>
        </a:p>
      </dgm:t>
    </dgm:pt>
    <dgm:pt modelId="{114B2951-1E6B-4E75-A3B8-D051E7A729C2}" type="parTrans" cxnId="{985DDE3A-5F96-4C4C-9F74-048BE0DA2B40}">
      <dgm:prSet/>
      <dgm:spPr/>
      <dgm:t>
        <a:bodyPr/>
        <a:lstStyle/>
        <a:p>
          <a:endParaRPr lang="ru-RU"/>
        </a:p>
      </dgm:t>
    </dgm:pt>
    <dgm:pt modelId="{6FE6D4C9-DA9B-4D9C-BE5C-58E868D2C0B8}" type="sibTrans" cxnId="{985DDE3A-5F96-4C4C-9F74-048BE0DA2B40}">
      <dgm:prSet/>
      <dgm:spPr/>
      <dgm:t>
        <a:bodyPr/>
        <a:lstStyle/>
        <a:p>
          <a:endParaRPr lang="ru-RU"/>
        </a:p>
      </dgm:t>
    </dgm:pt>
    <dgm:pt modelId="{7D49A0D9-0DF5-4E78-9D96-3F58A3269A5C}" type="pres">
      <dgm:prSet presAssocID="{6261C5E9-6348-4E45-A56C-1194497D9549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AA28DA-9304-406C-8DBE-FA8BBBCDFF48}" type="pres">
      <dgm:prSet presAssocID="{6261C5E9-6348-4E45-A56C-1194497D9549}" presName="hierFlow" presStyleCnt="0"/>
      <dgm:spPr/>
    </dgm:pt>
    <dgm:pt modelId="{8FF24D04-3325-40D1-909C-BD6370A167E9}" type="pres">
      <dgm:prSet presAssocID="{6261C5E9-6348-4E45-A56C-1194497D9549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FD7915DE-CEAD-4680-BA61-95C2F990D587}" type="pres">
      <dgm:prSet presAssocID="{6C4740D4-33DD-4D24-8712-D7A61707AAF3}" presName="Name14" presStyleCnt="0"/>
      <dgm:spPr/>
    </dgm:pt>
    <dgm:pt modelId="{107B6AC4-9956-4E1E-A424-ACF5BDB962D6}" type="pres">
      <dgm:prSet presAssocID="{6C4740D4-33DD-4D24-8712-D7A61707AAF3}" presName="level1Shape" presStyleLbl="node0" presStyleIdx="0" presStyleCnt="1" custScaleX="382607" custScaleY="126084" custLinFactNeighborX="-8922" custLinFactNeighborY="-694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6F05E4-1E29-4DFA-8139-0CFD956F41A8}" type="pres">
      <dgm:prSet presAssocID="{6C4740D4-33DD-4D24-8712-D7A61707AAF3}" presName="hierChild2" presStyleCnt="0"/>
      <dgm:spPr/>
    </dgm:pt>
    <dgm:pt modelId="{EE0AD34F-DC55-4F12-96A7-D458F827994E}" type="pres">
      <dgm:prSet presAssocID="{FA4942E3-E4ED-4DD2-ADF0-A622694C4A4E}" presName="Name19" presStyleLbl="parChTrans1D2" presStyleIdx="0" presStyleCnt="4"/>
      <dgm:spPr/>
      <dgm:t>
        <a:bodyPr/>
        <a:lstStyle/>
        <a:p>
          <a:endParaRPr lang="ru-RU"/>
        </a:p>
      </dgm:t>
    </dgm:pt>
    <dgm:pt modelId="{18AE845E-6E95-4DB0-80E4-F0BFBEDF56E3}" type="pres">
      <dgm:prSet presAssocID="{B6AF8DBD-89D8-4EBB-BEFD-0FF0F0C6C62A}" presName="Name21" presStyleCnt="0"/>
      <dgm:spPr/>
    </dgm:pt>
    <dgm:pt modelId="{ABCFC194-4B6E-46CC-8A08-C0FF0EA89883}" type="pres">
      <dgm:prSet presAssocID="{B6AF8DBD-89D8-4EBB-BEFD-0FF0F0C6C62A}" presName="level2Shape" presStyleLbl="node2" presStyleIdx="0" presStyleCnt="4" custScaleX="154252" custScaleY="200956"/>
      <dgm:spPr/>
      <dgm:t>
        <a:bodyPr/>
        <a:lstStyle/>
        <a:p>
          <a:endParaRPr lang="ru-RU"/>
        </a:p>
      </dgm:t>
    </dgm:pt>
    <dgm:pt modelId="{69A88FD4-5820-46E3-89FA-FDCCBDB306F3}" type="pres">
      <dgm:prSet presAssocID="{B6AF8DBD-89D8-4EBB-BEFD-0FF0F0C6C62A}" presName="hierChild3" presStyleCnt="0"/>
      <dgm:spPr/>
    </dgm:pt>
    <dgm:pt modelId="{EF1C6E96-A243-406D-A8C7-F91C9F59E5BE}" type="pres">
      <dgm:prSet presAssocID="{B12603AF-4419-469E-9BE5-C95D6F176435}" presName="Name19" presStyleLbl="parChTrans1D2" presStyleIdx="1" presStyleCnt="4"/>
      <dgm:spPr/>
      <dgm:t>
        <a:bodyPr/>
        <a:lstStyle/>
        <a:p>
          <a:endParaRPr lang="ru-RU"/>
        </a:p>
      </dgm:t>
    </dgm:pt>
    <dgm:pt modelId="{4F02686F-F0F8-47F5-A116-16294D650204}" type="pres">
      <dgm:prSet presAssocID="{3638712F-0B06-452D-A3D4-00230984DB49}" presName="Name21" presStyleCnt="0"/>
      <dgm:spPr/>
    </dgm:pt>
    <dgm:pt modelId="{C57A995E-693B-4DB1-974B-E7B0278FEEF8}" type="pres">
      <dgm:prSet presAssocID="{3638712F-0B06-452D-A3D4-00230984DB49}" presName="level2Shape" presStyleLbl="node2" presStyleIdx="1" presStyleCnt="4" custScaleY="211647"/>
      <dgm:spPr/>
      <dgm:t>
        <a:bodyPr/>
        <a:lstStyle/>
        <a:p>
          <a:endParaRPr lang="ru-RU"/>
        </a:p>
      </dgm:t>
    </dgm:pt>
    <dgm:pt modelId="{233671CC-6E21-4EC7-A382-B3660B30795D}" type="pres">
      <dgm:prSet presAssocID="{3638712F-0B06-452D-A3D4-00230984DB49}" presName="hierChild3" presStyleCnt="0"/>
      <dgm:spPr/>
    </dgm:pt>
    <dgm:pt modelId="{18870784-E333-4A77-A61E-21B0E3DE74C9}" type="pres">
      <dgm:prSet presAssocID="{114B2951-1E6B-4E75-A3B8-D051E7A729C2}" presName="Name19" presStyleLbl="parChTrans1D2" presStyleIdx="2" presStyleCnt="4"/>
      <dgm:spPr/>
      <dgm:t>
        <a:bodyPr/>
        <a:lstStyle/>
        <a:p>
          <a:endParaRPr lang="ru-RU"/>
        </a:p>
      </dgm:t>
    </dgm:pt>
    <dgm:pt modelId="{810BC157-2E73-4477-A38C-D0F9133DC15F}" type="pres">
      <dgm:prSet presAssocID="{14DB270D-66E3-4284-B611-5B16F4C74441}" presName="Name21" presStyleCnt="0"/>
      <dgm:spPr/>
    </dgm:pt>
    <dgm:pt modelId="{C9FFCD15-6ED1-4A03-8D06-91468773F164}" type="pres">
      <dgm:prSet presAssocID="{14DB270D-66E3-4284-B611-5B16F4C74441}" presName="level2Shape" presStyleLbl="node2" presStyleIdx="2" presStyleCnt="4" custScaleX="156094" custScaleY="212449"/>
      <dgm:spPr/>
      <dgm:t>
        <a:bodyPr/>
        <a:lstStyle/>
        <a:p>
          <a:endParaRPr lang="ru-RU"/>
        </a:p>
      </dgm:t>
    </dgm:pt>
    <dgm:pt modelId="{F831F101-F438-4B7E-ACB1-18460FE7957A}" type="pres">
      <dgm:prSet presAssocID="{14DB270D-66E3-4284-B611-5B16F4C74441}" presName="hierChild3" presStyleCnt="0"/>
      <dgm:spPr/>
    </dgm:pt>
    <dgm:pt modelId="{9E309A08-7004-464D-8684-110805C61D5B}" type="pres">
      <dgm:prSet presAssocID="{AE654690-7AA9-4523-8BE7-33AE15B41CF4}" presName="Name19" presStyleLbl="parChTrans1D2" presStyleIdx="3" presStyleCnt="4"/>
      <dgm:spPr/>
      <dgm:t>
        <a:bodyPr/>
        <a:lstStyle/>
        <a:p>
          <a:endParaRPr lang="ru-RU"/>
        </a:p>
      </dgm:t>
    </dgm:pt>
    <dgm:pt modelId="{0B0BF54B-F479-4559-AC4A-5D2B02D77910}" type="pres">
      <dgm:prSet presAssocID="{5CDCCD11-538C-4976-9558-DA99E8D35B94}" presName="Name21" presStyleCnt="0"/>
      <dgm:spPr/>
    </dgm:pt>
    <dgm:pt modelId="{3E2825C1-EC85-4E52-AA64-ADAD7B1EC8F6}" type="pres">
      <dgm:prSet presAssocID="{5CDCCD11-538C-4976-9558-DA99E8D35B94}" presName="level2Shape" presStyleLbl="node2" presStyleIdx="3" presStyleCnt="4" custScaleY="224623"/>
      <dgm:spPr/>
      <dgm:t>
        <a:bodyPr/>
        <a:lstStyle/>
        <a:p>
          <a:endParaRPr lang="ru-RU"/>
        </a:p>
      </dgm:t>
    </dgm:pt>
    <dgm:pt modelId="{F712779A-7D36-4CEA-98A0-9E1C0313EFCB}" type="pres">
      <dgm:prSet presAssocID="{5CDCCD11-538C-4976-9558-DA99E8D35B94}" presName="hierChild3" presStyleCnt="0"/>
      <dgm:spPr/>
    </dgm:pt>
    <dgm:pt modelId="{22FEF883-3D1D-448B-88A9-DAEA88FD6585}" type="pres">
      <dgm:prSet presAssocID="{6261C5E9-6348-4E45-A56C-1194497D9549}" presName="bgShapesFlow" presStyleCnt="0"/>
      <dgm:spPr/>
    </dgm:pt>
  </dgm:ptLst>
  <dgm:cxnLst>
    <dgm:cxn modelId="{A8DB41D6-D3A9-45EE-8008-D5F014121FB2}" srcId="{6C4740D4-33DD-4D24-8712-D7A61707AAF3}" destId="{5CDCCD11-538C-4976-9558-DA99E8D35B94}" srcOrd="3" destOrd="0" parTransId="{AE654690-7AA9-4523-8BE7-33AE15B41CF4}" sibTransId="{98FD9EA1-EB91-4C07-9C60-362ACCEB8FE9}"/>
    <dgm:cxn modelId="{8EE2782E-08A2-4AAE-8AAF-9969FF7F8E30}" type="presOf" srcId="{6C4740D4-33DD-4D24-8712-D7A61707AAF3}" destId="{107B6AC4-9956-4E1E-A424-ACF5BDB962D6}" srcOrd="0" destOrd="0" presId="urn:microsoft.com/office/officeart/2005/8/layout/hierarchy6"/>
    <dgm:cxn modelId="{C46F420D-3EFE-4D69-BD5B-A6D10BE89384}" type="presOf" srcId="{AE654690-7AA9-4523-8BE7-33AE15B41CF4}" destId="{9E309A08-7004-464D-8684-110805C61D5B}" srcOrd="0" destOrd="0" presId="urn:microsoft.com/office/officeart/2005/8/layout/hierarchy6"/>
    <dgm:cxn modelId="{83CAEC4C-98A2-4796-B6ED-A57273C5F675}" type="presOf" srcId="{114B2951-1E6B-4E75-A3B8-D051E7A729C2}" destId="{18870784-E333-4A77-A61E-21B0E3DE74C9}" srcOrd="0" destOrd="0" presId="urn:microsoft.com/office/officeart/2005/8/layout/hierarchy6"/>
    <dgm:cxn modelId="{DA38C44D-BFFE-487A-9AC0-A9C465223379}" srcId="{6C4740D4-33DD-4D24-8712-D7A61707AAF3}" destId="{3638712F-0B06-452D-A3D4-00230984DB49}" srcOrd="1" destOrd="0" parTransId="{B12603AF-4419-469E-9BE5-C95D6F176435}" sibTransId="{7D705A8C-5466-4240-9949-2836BD40E699}"/>
    <dgm:cxn modelId="{8C97F520-9A72-490B-BDEB-162C4F0011B9}" type="presOf" srcId="{5CDCCD11-538C-4976-9558-DA99E8D35B94}" destId="{3E2825C1-EC85-4E52-AA64-ADAD7B1EC8F6}" srcOrd="0" destOrd="0" presId="urn:microsoft.com/office/officeart/2005/8/layout/hierarchy6"/>
    <dgm:cxn modelId="{118E003A-1E17-4244-8B42-9A6D964BE267}" type="presOf" srcId="{14DB270D-66E3-4284-B611-5B16F4C74441}" destId="{C9FFCD15-6ED1-4A03-8D06-91468773F164}" srcOrd="0" destOrd="0" presId="urn:microsoft.com/office/officeart/2005/8/layout/hierarchy6"/>
    <dgm:cxn modelId="{985DDE3A-5F96-4C4C-9F74-048BE0DA2B40}" srcId="{6C4740D4-33DD-4D24-8712-D7A61707AAF3}" destId="{14DB270D-66E3-4284-B611-5B16F4C74441}" srcOrd="2" destOrd="0" parTransId="{114B2951-1E6B-4E75-A3B8-D051E7A729C2}" sibTransId="{6FE6D4C9-DA9B-4D9C-BE5C-58E868D2C0B8}"/>
    <dgm:cxn modelId="{CF8E0EE6-A2F5-4A20-8953-DC9CDC1B3008}" type="presOf" srcId="{B12603AF-4419-469E-9BE5-C95D6F176435}" destId="{EF1C6E96-A243-406D-A8C7-F91C9F59E5BE}" srcOrd="0" destOrd="0" presId="urn:microsoft.com/office/officeart/2005/8/layout/hierarchy6"/>
    <dgm:cxn modelId="{52E672F3-87AB-4521-B354-842CFFDD1645}" type="presOf" srcId="{FA4942E3-E4ED-4DD2-ADF0-A622694C4A4E}" destId="{EE0AD34F-DC55-4F12-96A7-D458F827994E}" srcOrd="0" destOrd="0" presId="urn:microsoft.com/office/officeart/2005/8/layout/hierarchy6"/>
    <dgm:cxn modelId="{52DC3A2A-2DEE-4C76-AC27-82BF9A7077F5}" type="presOf" srcId="{B6AF8DBD-89D8-4EBB-BEFD-0FF0F0C6C62A}" destId="{ABCFC194-4B6E-46CC-8A08-C0FF0EA89883}" srcOrd="0" destOrd="0" presId="urn:microsoft.com/office/officeart/2005/8/layout/hierarchy6"/>
    <dgm:cxn modelId="{2C599237-373A-43E3-B1FF-0FCE477E8C96}" type="presOf" srcId="{3638712F-0B06-452D-A3D4-00230984DB49}" destId="{C57A995E-693B-4DB1-974B-E7B0278FEEF8}" srcOrd="0" destOrd="0" presId="urn:microsoft.com/office/officeart/2005/8/layout/hierarchy6"/>
    <dgm:cxn modelId="{7FE09BC6-0531-4ED5-8267-4C06751C173C}" srcId="{6261C5E9-6348-4E45-A56C-1194497D9549}" destId="{6C4740D4-33DD-4D24-8712-D7A61707AAF3}" srcOrd="0" destOrd="0" parTransId="{9D2225DE-9AAF-4AAD-AC06-EB5EE1AA4725}" sibTransId="{17C87563-419F-4D41-9A40-ED28420728DB}"/>
    <dgm:cxn modelId="{56554B94-56E5-4F37-A263-FA0B618EFA44}" type="presOf" srcId="{6261C5E9-6348-4E45-A56C-1194497D9549}" destId="{7D49A0D9-0DF5-4E78-9D96-3F58A3269A5C}" srcOrd="0" destOrd="0" presId="urn:microsoft.com/office/officeart/2005/8/layout/hierarchy6"/>
    <dgm:cxn modelId="{15A34173-3620-4F5F-8C0A-EBE30FD188F9}" srcId="{6C4740D4-33DD-4D24-8712-D7A61707AAF3}" destId="{B6AF8DBD-89D8-4EBB-BEFD-0FF0F0C6C62A}" srcOrd="0" destOrd="0" parTransId="{FA4942E3-E4ED-4DD2-ADF0-A622694C4A4E}" sibTransId="{96A60255-F967-43F4-B882-D20F4DD6BC82}"/>
    <dgm:cxn modelId="{BEC0ADB4-28FC-40FF-A0BF-4E5CA2B78BEF}" type="presParOf" srcId="{7D49A0D9-0DF5-4E78-9D96-3F58A3269A5C}" destId="{EBAA28DA-9304-406C-8DBE-FA8BBBCDFF48}" srcOrd="0" destOrd="0" presId="urn:microsoft.com/office/officeart/2005/8/layout/hierarchy6"/>
    <dgm:cxn modelId="{EBC1BAAF-430E-445C-90A1-6E626770AB9C}" type="presParOf" srcId="{EBAA28DA-9304-406C-8DBE-FA8BBBCDFF48}" destId="{8FF24D04-3325-40D1-909C-BD6370A167E9}" srcOrd="0" destOrd="0" presId="urn:microsoft.com/office/officeart/2005/8/layout/hierarchy6"/>
    <dgm:cxn modelId="{ED29516A-25AA-4A25-8D97-912D5A3D4E70}" type="presParOf" srcId="{8FF24D04-3325-40D1-909C-BD6370A167E9}" destId="{FD7915DE-CEAD-4680-BA61-95C2F990D587}" srcOrd="0" destOrd="0" presId="urn:microsoft.com/office/officeart/2005/8/layout/hierarchy6"/>
    <dgm:cxn modelId="{65031925-CC85-4929-9D83-4BB41996F6F3}" type="presParOf" srcId="{FD7915DE-CEAD-4680-BA61-95C2F990D587}" destId="{107B6AC4-9956-4E1E-A424-ACF5BDB962D6}" srcOrd="0" destOrd="0" presId="urn:microsoft.com/office/officeart/2005/8/layout/hierarchy6"/>
    <dgm:cxn modelId="{8CBCC617-1F4B-43C1-AD18-C3A1A8A449E9}" type="presParOf" srcId="{FD7915DE-CEAD-4680-BA61-95C2F990D587}" destId="{086F05E4-1E29-4DFA-8139-0CFD956F41A8}" srcOrd="1" destOrd="0" presId="urn:microsoft.com/office/officeart/2005/8/layout/hierarchy6"/>
    <dgm:cxn modelId="{821AC9FF-0833-4F2C-BD85-EEC5FC167C9D}" type="presParOf" srcId="{086F05E4-1E29-4DFA-8139-0CFD956F41A8}" destId="{EE0AD34F-DC55-4F12-96A7-D458F827994E}" srcOrd="0" destOrd="0" presId="urn:microsoft.com/office/officeart/2005/8/layout/hierarchy6"/>
    <dgm:cxn modelId="{7B3F5D3A-9F0D-43EE-BF16-E3302E739C38}" type="presParOf" srcId="{086F05E4-1E29-4DFA-8139-0CFD956F41A8}" destId="{18AE845E-6E95-4DB0-80E4-F0BFBEDF56E3}" srcOrd="1" destOrd="0" presId="urn:microsoft.com/office/officeart/2005/8/layout/hierarchy6"/>
    <dgm:cxn modelId="{E94BCA73-B576-4F06-AE96-5665DC2E7590}" type="presParOf" srcId="{18AE845E-6E95-4DB0-80E4-F0BFBEDF56E3}" destId="{ABCFC194-4B6E-46CC-8A08-C0FF0EA89883}" srcOrd="0" destOrd="0" presId="urn:microsoft.com/office/officeart/2005/8/layout/hierarchy6"/>
    <dgm:cxn modelId="{FEAF6070-DA0C-47D7-B040-C081D38F06C4}" type="presParOf" srcId="{18AE845E-6E95-4DB0-80E4-F0BFBEDF56E3}" destId="{69A88FD4-5820-46E3-89FA-FDCCBDB306F3}" srcOrd="1" destOrd="0" presId="urn:microsoft.com/office/officeart/2005/8/layout/hierarchy6"/>
    <dgm:cxn modelId="{539FD633-171C-41D7-A21B-EC58AEFF9FB5}" type="presParOf" srcId="{086F05E4-1E29-4DFA-8139-0CFD956F41A8}" destId="{EF1C6E96-A243-406D-A8C7-F91C9F59E5BE}" srcOrd="2" destOrd="0" presId="urn:microsoft.com/office/officeart/2005/8/layout/hierarchy6"/>
    <dgm:cxn modelId="{624C3877-98DB-4B52-9828-2666F95E5E13}" type="presParOf" srcId="{086F05E4-1E29-4DFA-8139-0CFD956F41A8}" destId="{4F02686F-F0F8-47F5-A116-16294D650204}" srcOrd="3" destOrd="0" presId="urn:microsoft.com/office/officeart/2005/8/layout/hierarchy6"/>
    <dgm:cxn modelId="{9A70642A-5E87-4C55-9D66-DA3F9338E6CB}" type="presParOf" srcId="{4F02686F-F0F8-47F5-A116-16294D650204}" destId="{C57A995E-693B-4DB1-974B-E7B0278FEEF8}" srcOrd="0" destOrd="0" presId="urn:microsoft.com/office/officeart/2005/8/layout/hierarchy6"/>
    <dgm:cxn modelId="{5E8845D2-E942-4AAE-B011-A17F647396CF}" type="presParOf" srcId="{4F02686F-F0F8-47F5-A116-16294D650204}" destId="{233671CC-6E21-4EC7-A382-B3660B30795D}" srcOrd="1" destOrd="0" presId="urn:microsoft.com/office/officeart/2005/8/layout/hierarchy6"/>
    <dgm:cxn modelId="{11986B1D-7C79-4EE2-882C-B61DAD76B034}" type="presParOf" srcId="{086F05E4-1E29-4DFA-8139-0CFD956F41A8}" destId="{18870784-E333-4A77-A61E-21B0E3DE74C9}" srcOrd="4" destOrd="0" presId="urn:microsoft.com/office/officeart/2005/8/layout/hierarchy6"/>
    <dgm:cxn modelId="{56D8E602-543C-4DE8-8226-99D91B5987C5}" type="presParOf" srcId="{086F05E4-1E29-4DFA-8139-0CFD956F41A8}" destId="{810BC157-2E73-4477-A38C-D0F9133DC15F}" srcOrd="5" destOrd="0" presId="urn:microsoft.com/office/officeart/2005/8/layout/hierarchy6"/>
    <dgm:cxn modelId="{E9110ABE-335B-4598-9E67-94F83EECDEDF}" type="presParOf" srcId="{810BC157-2E73-4477-A38C-D0F9133DC15F}" destId="{C9FFCD15-6ED1-4A03-8D06-91468773F164}" srcOrd="0" destOrd="0" presId="urn:microsoft.com/office/officeart/2005/8/layout/hierarchy6"/>
    <dgm:cxn modelId="{C3656528-E741-4C5D-BC61-67FB23C0BF0D}" type="presParOf" srcId="{810BC157-2E73-4477-A38C-D0F9133DC15F}" destId="{F831F101-F438-4B7E-ACB1-18460FE7957A}" srcOrd="1" destOrd="0" presId="urn:microsoft.com/office/officeart/2005/8/layout/hierarchy6"/>
    <dgm:cxn modelId="{C053F090-A887-4153-B7C1-4385BCBAEF51}" type="presParOf" srcId="{086F05E4-1E29-4DFA-8139-0CFD956F41A8}" destId="{9E309A08-7004-464D-8684-110805C61D5B}" srcOrd="6" destOrd="0" presId="urn:microsoft.com/office/officeart/2005/8/layout/hierarchy6"/>
    <dgm:cxn modelId="{36D7A263-2F43-40E8-B5D0-B346F53EFCFA}" type="presParOf" srcId="{086F05E4-1E29-4DFA-8139-0CFD956F41A8}" destId="{0B0BF54B-F479-4559-AC4A-5D2B02D77910}" srcOrd="7" destOrd="0" presId="urn:microsoft.com/office/officeart/2005/8/layout/hierarchy6"/>
    <dgm:cxn modelId="{2CE6583C-A865-4B3B-8EE9-0F6AD602153C}" type="presParOf" srcId="{0B0BF54B-F479-4559-AC4A-5D2B02D77910}" destId="{3E2825C1-EC85-4E52-AA64-ADAD7B1EC8F6}" srcOrd="0" destOrd="0" presId="urn:microsoft.com/office/officeart/2005/8/layout/hierarchy6"/>
    <dgm:cxn modelId="{57ACCA58-5FB4-4EE3-B2DF-E0DBF9A93A05}" type="presParOf" srcId="{0B0BF54B-F479-4559-AC4A-5D2B02D77910}" destId="{F712779A-7D36-4CEA-98A0-9E1C0313EFCB}" srcOrd="1" destOrd="0" presId="urn:microsoft.com/office/officeart/2005/8/layout/hierarchy6"/>
    <dgm:cxn modelId="{C2C5947A-D8BB-4A45-9D47-DF7A517B61E1}" type="presParOf" srcId="{7D49A0D9-0DF5-4E78-9D96-3F58A3269A5C}" destId="{22FEF883-3D1D-448B-88A9-DAEA88FD6585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7B6AC4-9956-4E1E-A424-ACF5BDB962D6}">
      <dsp:nvSpPr>
        <dsp:cNvPr id="0" name=""/>
        <dsp:cNvSpPr/>
      </dsp:nvSpPr>
      <dsp:spPr>
        <a:xfrm>
          <a:off x="1249517" y="195633"/>
          <a:ext cx="4777502" cy="10495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Пути проникновения микробов в организм</a:t>
          </a:r>
          <a:endParaRPr lang="ru-RU" sz="2800" kern="1200" dirty="0"/>
        </a:p>
      </dsp:txBody>
      <dsp:txXfrm>
        <a:off x="1280258" y="226374"/>
        <a:ext cx="4716020" cy="988100"/>
      </dsp:txXfrm>
    </dsp:sp>
    <dsp:sp modelId="{EE0AD34F-DC55-4F12-96A7-D458F827994E}">
      <dsp:nvSpPr>
        <dsp:cNvPr id="0" name=""/>
        <dsp:cNvSpPr/>
      </dsp:nvSpPr>
      <dsp:spPr>
        <a:xfrm>
          <a:off x="964551" y="1245216"/>
          <a:ext cx="2673716" cy="911429"/>
        </a:xfrm>
        <a:custGeom>
          <a:avLst/>
          <a:gdLst/>
          <a:ahLst/>
          <a:cxnLst/>
          <a:rect l="0" t="0" r="0" b="0"/>
          <a:pathLst>
            <a:path>
              <a:moveTo>
                <a:pt x="2673716" y="0"/>
              </a:moveTo>
              <a:lnTo>
                <a:pt x="2673716" y="455714"/>
              </a:lnTo>
              <a:lnTo>
                <a:pt x="0" y="455714"/>
              </a:lnTo>
              <a:lnTo>
                <a:pt x="0" y="91142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CFC194-4B6E-46CC-8A08-C0FF0EA89883}">
      <dsp:nvSpPr>
        <dsp:cNvPr id="0" name=""/>
        <dsp:cNvSpPr/>
      </dsp:nvSpPr>
      <dsp:spPr>
        <a:xfrm>
          <a:off x="1501" y="2156646"/>
          <a:ext cx="1926100" cy="16728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Через пищеварительный канал</a:t>
          </a:r>
          <a:endParaRPr lang="ru-RU" sz="1900" kern="1200" dirty="0"/>
        </a:p>
      </dsp:txBody>
      <dsp:txXfrm>
        <a:off x="50497" y="2205642"/>
        <a:ext cx="1828108" cy="1574860"/>
      </dsp:txXfrm>
    </dsp:sp>
    <dsp:sp modelId="{EF1C6E96-A243-406D-A8C7-F91C9F59E5BE}">
      <dsp:nvSpPr>
        <dsp:cNvPr id="0" name=""/>
        <dsp:cNvSpPr/>
      </dsp:nvSpPr>
      <dsp:spPr>
        <a:xfrm>
          <a:off x="2926538" y="1245216"/>
          <a:ext cx="711730" cy="911429"/>
        </a:xfrm>
        <a:custGeom>
          <a:avLst/>
          <a:gdLst/>
          <a:ahLst/>
          <a:cxnLst/>
          <a:rect l="0" t="0" r="0" b="0"/>
          <a:pathLst>
            <a:path>
              <a:moveTo>
                <a:pt x="711730" y="0"/>
              </a:moveTo>
              <a:lnTo>
                <a:pt x="711730" y="455714"/>
              </a:lnTo>
              <a:lnTo>
                <a:pt x="0" y="455714"/>
              </a:lnTo>
              <a:lnTo>
                <a:pt x="0" y="91142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7A995E-693B-4DB1-974B-E7B0278FEEF8}">
      <dsp:nvSpPr>
        <dsp:cNvPr id="0" name=""/>
        <dsp:cNvSpPr/>
      </dsp:nvSpPr>
      <dsp:spPr>
        <a:xfrm>
          <a:off x="2302203" y="2156646"/>
          <a:ext cx="1248671" cy="17618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При укусе насекомых</a:t>
          </a:r>
          <a:endParaRPr lang="ru-RU" sz="1600" kern="1200" dirty="0"/>
        </a:p>
      </dsp:txBody>
      <dsp:txXfrm>
        <a:off x="2338775" y="2193218"/>
        <a:ext cx="1175527" cy="1688705"/>
      </dsp:txXfrm>
    </dsp:sp>
    <dsp:sp modelId="{18870784-E333-4A77-A61E-21B0E3DE74C9}">
      <dsp:nvSpPr>
        <dsp:cNvPr id="0" name=""/>
        <dsp:cNvSpPr/>
      </dsp:nvSpPr>
      <dsp:spPr>
        <a:xfrm>
          <a:off x="3638268" y="1245216"/>
          <a:ext cx="1261757" cy="9114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5714"/>
              </a:lnTo>
              <a:lnTo>
                <a:pt x="1261757" y="455714"/>
              </a:lnTo>
              <a:lnTo>
                <a:pt x="1261757" y="91142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FFCD15-6ED1-4A03-8D06-91468773F164}">
      <dsp:nvSpPr>
        <dsp:cNvPr id="0" name=""/>
        <dsp:cNvSpPr/>
      </dsp:nvSpPr>
      <dsp:spPr>
        <a:xfrm>
          <a:off x="3925475" y="2156646"/>
          <a:ext cx="1949100" cy="17685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 воздухом в дыхательные пути</a:t>
          </a:r>
          <a:endParaRPr lang="ru-RU" sz="1600" kern="1200" dirty="0"/>
        </a:p>
      </dsp:txBody>
      <dsp:txXfrm>
        <a:off x="3977273" y="2208444"/>
        <a:ext cx="1845504" cy="1664930"/>
      </dsp:txXfrm>
    </dsp:sp>
    <dsp:sp modelId="{9E309A08-7004-464D-8684-110805C61D5B}">
      <dsp:nvSpPr>
        <dsp:cNvPr id="0" name=""/>
        <dsp:cNvSpPr/>
      </dsp:nvSpPr>
      <dsp:spPr>
        <a:xfrm>
          <a:off x="3638268" y="1245216"/>
          <a:ext cx="3235244" cy="9114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5714"/>
              </a:lnTo>
              <a:lnTo>
                <a:pt x="3235244" y="455714"/>
              </a:lnTo>
              <a:lnTo>
                <a:pt x="3235244" y="91142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2825C1-EC85-4E52-AA64-ADAD7B1EC8F6}">
      <dsp:nvSpPr>
        <dsp:cNvPr id="0" name=""/>
        <dsp:cNvSpPr/>
      </dsp:nvSpPr>
      <dsp:spPr>
        <a:xfrm>
          <a:off x="6249177" y="2156646"/>
          <a:ext cx="1248671" cy="18698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От больного человека к здоровому</a:t>
          </a:r>
          <a:endParaRPr lang="ru-RU" sz="1600" kern="1200" dirty="0"/>
        </a:p>
      </dsp:txBody>
      <dsp:txXfrm>
        <a:off x="6285749" y="2193218"/>
        <a:ext cx="1175527" cy="17967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0.32544</cdr:x>
      <cdr:y>0.05764</cdr:y>
    </cdr:from>
    <cdr:to>
      <cdr:x>0.58308</cdr:x>
      <cdr:y>0.19213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28192" y="216024"/>
          <a:ext cx="1368152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0.12204</cdr:x>
      <cdr:y>0.09607</cdr:y>
    </cdr:from>
    <cdr:to>
      <cdr:x>0.29423</cdr:x>
      <cdr:y>0.34004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48072" y="36004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0.44748</cdr:x>
      <cdr:y>0</cdr:y>
    </cdr:from>
    <cdr:to>
      <cdr:x>0.61967</cdr:x>
      <cdr:y>0.24398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376264" y="-72008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</cdr:x>
      <cdr:y>1.78915E-7</cdr:y>
    </cdr:from>
    <cdr:to>
      <cdr:x>0.93939</cdr:x>
      <cdr:y>0.10307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1"/>
          <a:ext cx="6696744" cy="576064"/>
        </a:xfrm>
        <a:prstGeom xmlns:a="http://schemas.openxmlformats.org/drawingml/2006/main" prst="rect">
          <a:avLst/>
        </a:prstGeom>
      </cdr:spPr>
    </cdr:pic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19.03.2016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19.03.2016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fade thruBlk="1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medportal.ru/enc/pediatrics/childinfection/3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377320" y="1844824"/>
            <a:ext cx="7766680" cy="147218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Анализ статистических  данных заболеваемости «детскими» инфекциями учеников МОУ СОШ №2 п. Спирово.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Исследовательская работа по  биологии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47664" y="3861048"/>
            <a:ext cx="7406640" cy="2472680"/>
          </a:xfrm>
        </p:spPr>
        <p:txBody>
          <a:bodyPr>
            <a:noAutofit/>
          </a:bodyPr>
          <a:lstStyle/>
          <a:p>
            <a:pPr algn="r"/>
            <a:r>
              <a:rPr lang="ru-RU" sz="1600" b="1" dirty="0" smtClean="0"/>
              <a:t>Работу выполнили: </a:t>
            </a:r>
            <a:r>
              <a:rPr lang="ru-RU" sz="1600" b="1" dirty="0" err="1" smtClean="0"/>
              <a:t>Клевачева</a:t>
            </a:r>
            <a:r>
              <a:rPr lang="ru-RU" sz="1600" b="1" dirty="0" smtClean="0"/>
              <a:t>  Ольга,</a:t>
            </a:r>
            <a:endParaRPr lang="ru-RU" sz="1600" dirty="0" smtClean="0"/>
          </a:p>
          <a:p>
            <a:pPr algn="r"/>
            <a:r>
              <a:rPr lang="ru-RU" sz="1600" b="1" dirty="0" smtClean="0"/>
              <a:t>                                                                             Кравченко Кристина,</a:t>
            </a:r>
            <a:endParaRPr lang="ru-RU" sz="1600" dirty="0" smtClean="0"/>
          </a:p>
          <a:p>
            <a:pPr algn="r"/>
            <a:r>
              <a:rPr lang="ru-RU" sz="1600" b="1" dirty="0" smtClean="0"/>
              <a:t>                                                                        ученицы 10 класса</a:t>
            </a:r>
            <a:endParaRPr lang="ru-RU" sz="1600" dirty="0" smtClean="0"/>
          </a:p>
          <a:p>
            <a:pPr algn="r"/>
            <a:r>
              <a:rPr lang="ru-RU" sz="1600" b="1" dirty="0" smtClean="0"/>
              <a:t>                                                                               (химико-биологический  </a:t>
            </a:r>
            <a:endParaRPr lang="ru-RU" sz="1600" dirty="0" smtClean="0"/>
          </a:p>
          <a:p>
            <a:pPr algn="r"/>
            <a:r>
              <a:rPr lang="ru-RU" sz="1600" b="1" dirty="0" smtClean="0"/>
              <a:t>                                                                                       профиль),МОУ СОШ №2 </a:t>
            </a:r>
            <a:endParaRPr lang="ru-RU" sz="1600" dirty="0" smtClean="0"/>
          </a:p>
          <a:p>
            <a:pPr algn="r"/>
            <a:r>
              <a:rPr lang="ru-RU" sz="1600" b="1" dirty="0" smtClean="0"/>
              <a:t>                                                            п. Спирово.</a:t>
            </a:r>
            <a:endParaRPr lang="ru-RU" sz="1600" dirty="0" smtClean="0"/>
          </a:p>
          <a:p>
            <a:pPr algn="r"/>
            <a:r>
              <a:rPr lang="ru-RU" sz="1600" b="1" dirty="0" smtClean="0"/>
              <a:t>                                                            </a:t>
            </a:r>
            <a:r>
              <a:rPr lang="ru-RU" sz="1600" b="1" dirty="0" err="1" smtClean="0"/>
              <a:t>Руководитель:Богданова</a:t>
            </a:r>
            <a:r>
              <a:rPr lang="ru-RU" sz="1600" b="1" dirty="0" smtClean="0"/>
              <a:t> В.А., учитель</a:t>
            </a:r>
            <a:endParaRPr lang="ru-RU" sz="1600" dirty="0" smtClean="0"/>
          </a:p>
          <a:p>
            <a:pPr algn="r"/>
            <a:r>
              <a:rPr lang="ru-RU" sz="1600" b="1" dirty="0" smtClean="0"/>
              <a:t>	                                                                            биологии высшей категории.</a:t>
            </a:r>
            <a:endParaRPr lang="ru-RU" sz="1600" dirty="0" smtClean="0"/>
          </a:p>
          <a:p>
            <a:pPr algn="r"/>
            <a:endParaRPr lang="ru-RU" sz="1300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саня\Desktop\рлпп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4581128"/>
            <a:ext cx="2664296" cy="20925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Краснуха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220072" y="332656"/>
            <a:ext cx="3712456" cy="4857328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Краснуха</a:t>
            </a:r>
            <a:r>
              <a:rPr lang="ru-RU" dirty="0" smtClean="0"/>
              <a:t> - острое инфекционное вирусное заболевание, характеризующееся умеренной интоксикацией и лихорадкой, мелкопятнистой экзантемой, </a:t>
            </a:r>
            <a:r>
              <a:rPr lang="ru-RU" dirty="0" err="1" smtClean="0"/>
              <a:t>генерализованной</a:t>
            </a:r>
            <a:r>
              <a:rPr lang="ru-RU" dirty="0" smtClean="0"/>
              <a:t> </a:t>
            </a:r>
            <a:r>
              <a:rPr lang="ru-RU" dirty="0" err="1" smtClean="0"/>
              <a:t>лимфоаденопаией</a:t>
            </a:r>
            <a:r>
              <a:rPr lang="ru-RU" dirty="0" smtClean="0"/>
              <a:t> и поражением плода у беременных женщин. </a:t>
            </a:r>
            <a:endParaRPr lang="ru-RU" dirty="0"/>
          </a:p>
        </p:txBody>
      </p:sp>
      <p:pic>
        <p:nvPicPr>
          <p:cNvPr id="6" name="Содержимое 5" descr="krasnuha-malysh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1259632" y="1556792"/>
            <a:ext cx="4114743" cy="2880320"/>
          </a:xfr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3300" dirty="0" smtClean="0"/>
              <a:t>Среди взрослых краснуха также не представляет большой редкости, причём преимущественно болеют женщины. Восприимчивы к вирусу около 20% новорожденных, поскольку у некоторых беременных антитела не определяются.</a:t>
            </a:r>
          </a:p>
          <a:p>
            <a:endParaRPr lang="ru-RU" dirty="0"/>
          </a:p>
        </p:txBody>
      </p:sp>
      <p:pic>
        <p:nvPicPr>
          <p:cNvPr id="8" name="Содержимое 7" descr="гей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519007">
            <a:off x="5262080" y="2544164"/>
            <a:ext cx="3714812" cy="2533501"/>
          </a:xfr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Паротит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560" y="1556792"/>
            <a:ext cx="4360528" cy="530120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 Инфекционный паротит является острым вирусным заболеванием. Отсюда и его второе название – вирусный паротит. Обычно заболевание сопровождается интоксикацией, а также поражением ЦНС и некоторых железистых органов.</a:t>
            </a:r>
          </a:p>
          <a:p>
            <a:pPr>
              <a:buNone/>
            </a:pPr>
            <a:r>
              <a:rPr lang="ru-RU" dirty="0" smtClean="0"/>
              <a:t>   У мальчиков паротит может способствовать развитию орхита</a:t>
            </a:r>
            <a:endParaRPr lang="ru-RU" dirty="0"/>
          </a:p>
        </p:txBody>
      </p:sp>
      <p:pic>
        <p:nvPicPr>
          <p:cNvPr id="6" name="Содержимое 5" descr="image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04048" y="1700808"/>
            <a:ext cx="3926261" cy="3672408"/>
          </a:xfr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саня\Desktop\meningit_u_dete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260648"/>
            <a:ext cx="2843808" cy="2047542"/>
          </a:xfrm>
          <a:prstGeom prst="rect">
            <a:avLst/>
          </a:prstGeom>
          <a:noFill/>
        </p:spPr>
      </p:pic>
      <p:pic>
        <p:nvPicPr>
          <p:cNvPr id="10242" name="Picture 2" descr="C:\Users\саня\Desktop\мени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77072"/>
            <a:ext cx="3485430" cy="27809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У детей одним из самых серьезных осложнений паротита становится менингит. Примерно в четверти случаев возможно одновременное поражение как слюнных желез, так и ЦНС. У некоторых больных развивается энцефалит, характеризующийся сонливостью, вялостью, нарушением координации и сознания. При отсутствии лечения паротит может стать хроническим.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Вероятно, корь была широко распространена везде, где жил человек. </a:t>
            </a:r>
            <a:r>
              <a:rPr lang="ru-RU" b="1" dirty="0" smtClean="0"/>
              <a:t>Вирус кори</a:t>
            </a:r>
            <a:r>
              <a:rPr lang="ru-RU" dirty="0" smtClean="0"/>
              <a:t> попадает в организм через дыхательные пути и слизистую оболочку глаз. Попадание вируса в мозг приводит к воспалению мозговой ткани: развивается энцефалит. </a:t>
            </a:r>
            <a:endParaRPr lang="ru-RU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ор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11760" y="620688"/>
            <a:ext cx="5009492" cy="5832648"/>
          </a:xfr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Коклюш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1196752"/>
            <a:ext cx="7498080" cy="4800600"/>
          </a:xfrm>
        </p:spPr>
        <p:txBody>
          <a:bodyPr/>
          <a:lstStyle/>
          <a:p>
            <a:r>
              <a:rPr lang="ru-RU" b="1" dirty="0" smtClean="0"/>
              <a:t>Коклюш</a:t>
            </a:r>
            <a:r>
              <a:rPr lang="ru-RU" dirty="0" smtClean="0"/>
              <a:t> - острая инфекционная болезнь, характеризующаяся острым катаром дыхательных путей и приступами спазматического кашля. Передается воздушно-капельным путем.</a:t>
            </a:r>
          </a:p>
          <a:p>
            <a:endParaRPr lang="ru-RU" dirty="0"/>
          </a:p>
        </p:txBody>
      </p:sp>
      <p:pic>
        <p:nvPicPr>
          <p:cNvPr id="4099" name="Picture 3" descr="C:\Users\саня\Desktop\коклюш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293096"/>
            <a:ext cx="3600400" cy="2400267"/>
          </a:xfrm>
          <a:prstGeom prst="rect">
            <a:avLst/>
          </a:prstGeom>
          <a:noFill/>
        </p:spPr>
      </p:pic>
      <p:pic>
        <p:nvPicPr>
          <p:cNvPr id="4101" name="Picture 5" descr="C:\Users\саня\Desktop\koklyush-simptomy-lechenie-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717032"/>
            <a:ext cx="4295775" cy="2857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саня\Desktop\koklush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2924944"/>
            <a:ext cx="3707904" cy="37079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404664"/>
            <a:ext cx="7890080" cy="5843736"/>
          </a:xfrm>
        </p:spPr>
        <p:txBody>
          <a:bodyPr/>
          <a:lstStyle/>
          <a:p>
            <a:r>
              <a:rPr lang="ru-RU" dirty="0" smtClean="0"/>
              <a:t>Коклюш широко распространен в мире. Ежегодно заболевает около 60 </a:t>
            </a:r>
            <a:r>
              <a:rPr lang="ru-RU" dirty="0" err="1" smtClean="0"/>
              <a:t>млн</a:t>
            </a:r>
            <a:r>
              <a:rPr lang="ru-RU" dirty="0" smtClean="0"/>
              <a:t> человек, из которых около 600 000 умирает. Коклюш встречается и в странах, где в течение многих лет широко проводятся </a:t>
            </a:r>
            <a:r>
              <a:rPr lang="ru-RU" dirty="0" err="1" smtClean="0"/>
              <a:t>противококлюшные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   прививки. </a:t>
            </a:r>
            <a:endParaRPr lang="ru-RU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саня\Desktop\skarlatina-u-reben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04864"/>
            <a:ext cx="5616624" cy="28083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Скарлатина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60032" y="908720"/>
            <a:ext cx="4283968" cy="5472608"/>
          </a:xfrm>
        </p:spPr>
        <p:txBody>
          <a:bodyPr>
            <a:normAutofit/>
          </a:bodyPr>
          <a:lstStyle/>
          <a:p>
            <a:r>
              <a:rPr lang="ru-RU" dirty="0" smtClean="0"/>
              <a:t>	Скарлатина — острое инфекционное заболевание, характеризующееся лихорадкой, интоксикацией, ангиной и обильной точечной сыпью. Болеют чаще всего дети 2-10 лет.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260648"/>
            <a:ext cx="7498080" cy="4608512"/>
          </a:xfrm>
        </p:spPr>
        <p:txBody>
          <a:bodyPr>
            <a:normAutofit/>
          </a:bodyPr>
          <a:lstStyle/>
          <a:p>
            <a:r>
              <a:rPr lang="ru-RU" dirty="0" smtClean="0"/>
              <a:t>Возбудитель скарлатины – стрептококк группы А. Попадая на слизистую оболочку, стрептококк вызывает воспалительные изменения в носоглотке. Микроб вырабатывает большое количество ядовитого вещества — </a:t>
            </a:r>
            <a:r>
              <a:rPr lang="ru-RU" b="1" dirty="0" err="1" smtClean="0"/>
              <a:t>эритротоксина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14339" name="Picture 3" descr="C:\Users\саня\Desktop\7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6584" y="3933056"/>
            <a:ext cx="4387416" cy="29249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аня\Desktop\баб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42954" y="3156048"/>
            <a:ext cx="3301046" cy="37019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260648"/>
            <a:ext cx="7406640" cy="14721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«Здоровье приходит золотниками, а уходит пудами»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Уровень распространения заболеваний:</a:t>
            </a:r>
          </a:p>
          <a:p>
            <a:endParaRPr lang="ru-RU" sz="2800" dirty="0" smtClean="0"/>
          </a:p>
          <a:p>
            <a:r>
              <a:rPr lang="ru-RU" sz="2800" b="1" dirty="0" smtClean="0"/>
              <a:t>На первом месте</a:t>
            </a:r>
            <a:r>
              <a:rPr lang="ru-RU" sz="2800" dirty="0" smtClean="0"/>
              <a:t>: болезни органов дыхания</a:t>
            </a:r>
          </a:p>
          <a:p>
            <a:r>
              <a:rPr lang="ru-RU" sz="2800" b="1" dirty="0" smtClean="0"/>
              <a:t>На втором месте:</a:t>
            </a:r>
            <a:r>
              <a:rPr lang="ru-RU" sz="2800" dirty="0" smtClean="0"/>
              <a:t> инфекционные заболевания</a:t>
            </a:r>
          </a:p>
          <a:p>
            <a:r>
              <a:rPr lang="ru-RU" sz="2800" b="1" dirty="0" smtClean="0"/>
              <a:t>На третьем месте: </a:t>
            </a:r>
            <a:r>
              <a:rPr lang="ru-RU" sz="2800" dirty="0" smtClean="0"/>
              <a:t>болезни органов пищеварения</a:t>
            </a:r>
          </a:p>
          <a:p>
            <a:r>
              <a:rPr lang="ru-RU" sz="2800" b="1" dirty="0" smtClean="0"/>
              <a:t>На четвертом месте: </a:t>
            </a:r>
            <a:r>
              <a:rPr lang="ru-RU" sz="2800" dirty="0" smtClean="0"/>
              <a:t>травмы</a:t>
            </a:r>
            <a:endParaRPr lang="ru-RU" sz="2800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саня\Desktop\image1081779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484784"/>
            <a:ext cx="4873724" cy="48737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Профилактика инфекционных болезней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255080" y="1447800"/>
            <a:ext cx="7888920" cy="5410200"/>
          </a:xfrm>
        </p:spPr>
        <p:txBody>
          <a:bodyPr>
            <a:normAutofit fontScale="77500" lnSpcReduction="20000"/>
          </a:bodyPr>
          <a:lstStyle/>
          <a:p>
            <a:pPr lvl="0" fontAlgn="base"/>
            <a:r>
              <a:rPr lang="ru-RU" dirty="0" smtClean="0"/>
              <a:t>Усиленное медицинское наблюдение за зараженными, их изоляция и лечение.</a:t>
            </a:r>
          </a:p>
          <a:p>
            <a:pPr lvl="0" fontAlgn="base"/>
            <a:r>
              <a:rPr lang="ru-RU" dirty="0" smtClean="0"/>
              <a:t>Ранее выявление больных и подозрительных по заболеванию.</a:t>
            </a:r>
          </a:p>
          <a:p>
            <a:pPr lvl="0" fontAlgn="base"/>
            <a:r>
              <a:rPr lang="ru-RU" dirty="0" smtClean="0"/>
              <a:t>Санитарная обработка одежды, обуви и др.</a:t>
            </a:r>
          </a:p>
          <a:p>
            <a:pPr lvl="0" fontAlgn="base"/>
            <a:r>
              <a:rPr lang="ru-RU" dirty="0" smtClean="0"/>
              <a:t>Дезинфекция территорий, сооружений, транспорта, жилых и общественных помещений.</a:t>
            </a:r>
          </a:p>
          <a:p>
            <a:pPr lvl="0" fontAlgn="base"/>
            <a:r>
              <a:rPr lang="ru-RU" dirty="0" smtClean="0"/>
              <a:t>Установление противоэпидемического режима работы медицинских учреждений.</a:t>
            </a:r>
          </a:p>
          <a:p>
            <a:pPr lvl="0" fontAlgn="base"/>
            <a:r>
              <a:rPr lang="ru-RU" dirty="0" smtClean="0"/>
              <a:t>Проведение санитарно-просветительной работы. </a:t>
            </a:r>
          </a:p>
          <a:p>
            <a:pPr lvl="0" fontAlgn="base"/>
            <a:r>
              <a:rPr lang="ru-RU" dirty="0" smtClean="0"/>
              <a:t>Обеззараживание пищевых отходов, сточных вод и продуктов жизнедеятельности.</a:t>
            </a:r>
          </a:p>
          <a:p>
            <a:pPr lvl="0" fontAlgn="base"/>
            <a:r>
              <a:rPr lang="ru-RU" dirty="0" smtClean="0"/>
              <a:t>Проведение профилактических прививок.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Интересные факты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Вирус кори един на всем земном шаре.</a:t>
            </a:r>
          </a:p>
          <a:p>
            <a:pPr lvl="0"/>
            <a:r>
              <a:rPr lang="ru-RU" dirty="0" smtClean="0"/>
              <a:t>Переболев краснухой, ребенок навсегда приобретает иммунитет.</a:t>
            </a:r>
          </a:p>
          <a:p>
            <a:pPr lvl="0"/>
            <a:r>
              <a:rPr lang="ru-RU" dirty="0" smtClean="0"/>
              <a:t>Само слово коклюш имеет французские корни и буквально означает «крик петуха».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16386" name="Picture 2" descr="C:\Users\саня\Desktop\3bbddee71961d4f113160ac8e4b1b856_400x400.png"/>
          <p:cNvPicPr>
            <a:picLocks noChangeAspect="1" noChangeArrowheads="1"/>
          </p:cNvPicPr>
          <p:nvPr/>
        </p:nvPicPr>
        <p:blipFill>
          <a:blip r:embed="rId2" cstate="print"/>
          <a:srcRect l="21579" t="25741" r="19832" b="23230"/>
          <a:stretch>
            <a:fillRect/>
          </a:stretch>
        </p:blipFill>
        <p:spPr bwMode="auto">
          <a:xfrm>
            <a:off x="6588224" y="4725144"/>
            <a:ext cx="2232248" cy="19442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188640"/>
            <a:ext cx="7406640" cy="12961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Анкетирование родителей учеников МОУ СОШ №2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556792"/>
            <a:ext cx="7406640" cy="1752600"/>
          </a:xfrm>
        </p:spPr>
        <p:txBody>
          <a:bodyPr>
            <a:normAutofit fontScale="92500" lnSpcReduction="10000"/>
          </a:bodyPr>
          <a:lstStyle/>
          <a:p>
            <a:pPr fontAlgn="base"/>
            <a:r>
              <a:rPr lang="ru-RU" sz="2200" b="1" dirty="0" smtClean="0"/>
              <a:t>Анкета «Детские» инфекционные заболевания. </a:t>
            </a:r>
            <a:endParaRPr lang="ru-RU" sz="2200" dirty="0" smtClean="0"/>
          </a:p>
          <a:p>
            <a:pPr fontAlgn="base"/>
            <a:r>
              <a:rPr lang="ru-RU" sz="2200" dirty="0" smtClean="0"/>
              <a:t>   Заполните таблицу(в нужные клетки поставить отметку «+»)</a:t>
            </a:r>
          </a:p>
          <a:p>
            <a:pPr fontAlgn="base"/>
            <a:r>
              <a:rPr lang="ru-RU" sz="2200" dirty="0" smtClean="0"/>
              <a:t>   Укажите пол ребенка (нужное подчеркнуть): </a:t>
            </a:r>
          </a:p>
          <a:p>
            <a:pPr fontAlgn="base"/>
            <a:r>
              <a:rPr lang="ru-RU" sz="2200" dirty="0" smtClean="0"/>
              <a:t>муж.     жен. </a:t>
            </a:r>
          </a:p>
          <a:p>
            <a:pPr fontAlgn="base"/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410012"/>
              </p:ext>
            </p:extLst>
          </p:nvPr>
        </p:nvGraphicFramePr>
        <p:xfrm>
          <a:off x="1619672" y="3429000"/>
          <a:ext cx="6624735" cy="3177255"/>
        </p:xfrm>
        <a:graphic>
          <a:graphicData uri="http://schemas.openxmlformats.org/drawingml/2006/table">
            <a:tbl>
              <a:tblPr/>
              <a:tblGrid>
                <a:gridCol w="936104"/>
                <a:gridCol w="719560"/>
                <a:gridCol w="827832"/>
                <a:gridCol w="827832"/>
                <a:gridCol w="827832"/>
                <a:gridCol w="828525"/>
                <a:gridCol w="828525"/>
                <a:gridCol w="828525"/>
              </a:tblGrid>
              <a:tr h="475476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Заболевания</a:t>
                      </a:r>
                      <a:endParaRPr lang="ru-RU" sz="9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0-1 год</a:t>
                      </a: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2-4 год</a:t>
                      </a: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5-7 лет</a:t>
                      </a: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8-10 лет</a:t>
                      </a: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11-13 лет</a:t>
                      </a: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14-16 лет</a:t>
                      </a: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17-19 лет</a:t>
                      </a: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137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Корь</a:t>
                      </a: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254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Коклюш</a:t>
                      </a: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254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Краснуха</a:t>
                      </a: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476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Скарлатина</a:t>
                      </a: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476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Ветряная оспа</a:t>
                      </a: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8507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Паротит (свинка)</a:t>
                      </a:r>
                      <a:endParaRPr lang="ru-RU" sz="9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Анализ анкетирования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 smtClean="0"/>
              <a:t>Всего обработано </a:t>
            </a:r>
            <a:r>
              <a:rPr lang="ru-RU" sz="2400" b="1" dirty="0" smtClean="0"/>
              <a:t>120 анкет</a:t>
            </a:r>
          </a:p>
          <a:p>
            <a:pPr>
              <a:buNone/>
            </a:pPr>
            <a:r>
              <a:rPr lang="ru-RU" sz="2400" dirty="0" smtClean="0"/>
              <a:t>В </a:t>
            </a:r>
            <a:r>
              <a:rPr lang="ru-RU" sz="2400" smtClean="0"/>
              <a:t>анкетировании  приняли  участие:</a:t>
            </a:r>
            <a:endParaRPr lang="ru-RU" sz="2400" dirty="0" smtClean="0"/>
          </a:p>
          <a:p>
            <a:pPr fontAlgn="base">
              <a:buNone/>
            </a:pPr>
            <a:r>
              <a:rPr lang="ru-RU" sz="2400" dirty="0" smtClean="0"/>
              <a:t>- </a:t>
            </a:r>
            <a:r>
              <a:rPr lang="ru-RU" sz="2400" b="1" dirty="0" smtClean="0"/>
              <a:t>63</a:t>
            </a:r>
            <a:r>
              <a:rPr lang="ru-RU" sz="2400" dirty="0" smtClean="0"/>
              <a:t> девочки </a:t>
            </a:r>
          </a:p>
          <a:p>
            <a:pPr>
              <a:buNone/>
            </a:pPr>
            <a:r>
              <a:rPr lang="ru-RU" sz="2400" dirty="0" smtClean="0"/>
              <a:t>- </a:t>
            </a:r>
            <a:r>
              <a:rPr lang="ru-RU" sz="2400" b="1" dirty="0" smtClean="0"/>
              <a:t>57</a:t>
            </a:r>
            <a:r>
              <a:rPr lang="ru-RU" sz="2400" dirty="0" smtClean="0"/>
              <a:t> мальчиков</a:t>
            </a:r>
          </a:p>
          <a:p>
            <a:pPr>
              <a:buFontTx/>
              <a:buChar char="-"/>
            </a:pP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2195736" y="2204864"/>
          <a:ext cx="6732240" cy="4111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6928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Первое исследование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1196752"/>
            <a:ext cx="7406640" cy="175260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536389274"/>
              </p:ext>
            </p:extLst>
          </p:nvPr>
        </p:nvGraphicFramePr>
        <p:xfrm>
          <a:off x="1259632" y="1052736"/>
          <a:ext cx="7344816" cy="558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6928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Второе исследование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331640" y="1268760"/>
          <a:ext cx="7128792" cy="558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6928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Третье исследование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187624" y="1700808"/>
          <a:ext cx="7488832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59632" y="980728"/>
            <a:ext cx="7632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Выявление частоты встречаемости исследуемых заболеваний с учетом пола.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Выводы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4171224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1. В ходе исследования мы нашли подтверждение своей гипотезы, девочки по нашим данным болеют чаще, чем мальчики, но обосновать наше предположение мы не смогли.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. Работа помогла нам сформулировать основные меры профилактики «детских» инфекций, на основе нашего исследования были разработаны памятки для детей и родителей.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7410" name="Picture 2" descr="C:\Users\саня\Desktop\зд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260648"/>
            <a:ext cx="2273995" cy="1808653"/>
          </a:xfrm>
          <a:prstGeom prst="rect">
            <a:avLst/>
          </a:prstGeom>
          <a:noFill/>
        </p:spPr>
      </p:pic>
      <p:pic>
        <p:nvPicPr>
          <p:cNvPr id="17411" name="Picture 3" descr="C:\Users\саня\Desktop\се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" y="3789040"/>
            <a:ext cx="1475654" cy="30689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Существует ряд инфекционных заболеваний, которые принято называть «детскими», так как болеют ими в основном в детском возрасте. Причем, как правило, это происходит один раз, а стойкий иммунитет сохраняется на всю жизнь. 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C:\Users\саня\Desktop\буд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13518">
            <a:off x="3995936" y="4810272"/>
            <a:ext cx="1944216" cy="20477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412776"/>
            <a:ext cx="7708392" cy="4800600"/>
          </a:xfrm>
        </p:spPr>
        <p:txBody>
          <a:bodyPr>
            <a:prstTxWarp prst="textCanUp">
              <a:avLst/>
            </a:prstTxWarp>
          </a:bodyPr>
          <a:lstStyle/>
          <a:p>
            <a:pPr>
              <a:buNone/>
            </a:pPr>
            <a:r>
              <a:rPr lang="ru-RU" b="1" i="1" dirty="0" smtClean="0">
                <a:ln w="31550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Помните! Здоровье – самый драгоценный дар, который человек получает от природы. Каждый из нас обязан заботиться о своем здоровье и о здоровье других. </a:t>
            </a:r>
            <a:endParaRPr lang="ru-RU" b="1" dirty="0">
              <a:ln w="31550" cmpd="sng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052878"/>
          </a:xfrm>
        </p:spPr>
        <p:txBody>
          <a:bodyPr/>
          <a:lstStyle/>
          <a:p>
            <a:r>
              <a:rPr lang="ru-RU" dirty="0" smtClean="0"/>
              <a:t>Актуальность исследования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3451144"/>
          </a:xfrm>
        </p:spPr>
        <p:txBody>
          <a:bodyPr>
            <a:normAutofit/>
          </a:bodyPr>
          <a:lstStyle/>
          <a:p>
            <a:r>
              <a:rPr lang="ru-RU" dirty="0" smtClean="0"/>
              <a:t>Статистика заболеваний по школе:</a:t>
            </a:r>
          </a:p>
          <a:p>
            <a:endParaRPr lang="ru-RU" dirty="0" smtClean="0"/>
          </a:p>
          <a:p>
            <a:pPr marL="484632" indent="-457200">
              <a:buFont typeface="Wingdings" pitchFamily="2" charset="2"/>
              <a:buChar char="Ø"/>
            </a:pPr>
            <a:r>
              <a:rPr lang="ru-RU" sz="2800" b="1" dirty="0" smtClean="0"/>
              <a:t>в 2013-2014 учебном году ветрянкой  переболел </a:t>
            </a:r>
            <a:r>
              <a:rPr lang="ru-RU" sz="2800" b="1" dirty="0" smtClean="0">
                <a:solidFill>
                  <a:srgbClr val="FF0000"/>
                </a:solidFill>
              </a:rPr>
              <a:t>1 ученик, </a:t>
            </a:r>
          </a:p>
          <a:p>
            <a:pPr marL="484632" indent="-457200">
              <a:buFont typeface="Wingdings" pitchFamily="2" charset="2"/>
              <a:buChar char="Ø"/>
            </a:pPr>
            <a:r>
              <a:rPr lang="ru-RU" sz="2800" b="1" dirty="0" smtClean="0"/>
              <a:t>в 2014-2015 учебном году – </a:t>
            </a:r>
            <a:r>
              <a:rPr lang="ru-RU" sz="2800" b="1" dirty="0" smtClean="0">
                <a:solidFill>
                  <a:srgbClr val="FF0000"/>
                </a:solidFill>
              </a:rPr>
              <a:t>5 учеников, </a:t>
            </a:r>
            <a:endParaRPr lang="ru-RU" sz="2800" b="1" dirty="0">
              <a:solidFill>
                <a:srgbClr val="FF0000"/>
              </a:solidFill>
            </a:endParaRPr>
          </a:p>
          <a:p>
            <a:pPr marL="484632" indent="-457200">
              <a:buFont typeface="Wingdings" pitchFamily="2" charset="2"/>
              <a:buChar char="Ø"/>
            </a:pPr>
            <a:r>
              <a:rPr lang="ru-RU" sz="2800" b="1" dirty="0" smtClean="0"/>
              <a:t>в 2015-2016 году (на  момент написания работы) – </a:t>
            </a:r>
            <a:r>
              <a:rPr lang="ru-RU" sz="2800" b="1" dirty="0" smtClean="0">
                <a:solidFill>
                  <a:srgbClr val="FF0000"/>
                </a:solidFill>
              </a:rPr>
              <a:t>18 школьников!</a:t>
            </a:r>
            <a:endParaRPr lang="ru-RU" sz="2800" dirty="0" smtClean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124886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Использованная литература.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340768"/>
            <a:ext cx="7406640" cy="5112568"/>
          </a:xfrm>
        </p:spPr>
        <p:txBody>
          <a:bodyPr>
            <a:normAutofit fontScale="92500" lnSpcReduction="20000"/>
          </a:bodyPr>
          <a:lstStyle/>
          <a:p>
            <a:r>
              <a:rPr lang="ru-RU" sz="2800" b="1" dirty="0" smtClean="0"/>
              <a:t>1.  Справочник по инфекционным болезням» А.П. Казанцева и В.С. </a:t>
            </a:r>
            <a:r>
              <a:rPr lang="ru-RU" sz="2800" b="1" dirty="0" err="1" smtClean="0"/>
              <a:t>Матковского</a:t>
            </a:r>
            <a:r>
              <a:rPr lang="ru-RU" sz="2800" b="1" dirty="0" smtClean="0"/>
              <a:t>. Медицина.</a:t>
            </a:r>
            <a:endParaRPr lang="ru-RU" sz="2000" dirty="0" smtClean="0"/>
          </a:p>
          <a:p>
            <a:r>
              <a:rPr lang="ru-RU" sz="2800" b="1" dirty="0" smtClean="0"/>
              <a:t>2. И.В.Дроздова «Удивительная биология»; Москва, изд. «НЦ ЭНАС»,  2008</a:t>
            </a:r>
            <a:endParaRPr lang="ru-RU" sz="2000" dirty="0" smtClean="0"/>
          </a:p>
          <a:p>
            <a:r>
              <a:rPr lang="ru-RU" sz="2800" b="1" dirty="0" smtClean="0"/>
              <a:t>3.	В.Майер, </a:t>
            </a:r>
            <a:r>
              <a:rPr lang="ru-RU" sz="2800" b="1" dirty="0" err="1" smtClean="0"/>
              <a:t>М.Кенда</a:t>
            </a:r>
            <a:r>
              <a:rPr lang="ru-RU" sz="2800" b="1" dirty="0" smtClean="0"/>
              <a:t> «Невидимый мир вирусов»; Москва, изд. «Мир», 1981</a:t>
            </a:r>
            <a:endParaRPr lang="ru-RU" sz="2000" dirty="0" smtClean="0"/>
          </a:p>
          <a:p>
            <a:r>
              <a:rPr lang="ru-RU" sz="2800" b="1" dirty="0" smtClean="0"/>
              <a:t>4.	Библиотека школьника </a:t>
            </a:r>
            <a:r>
              <a:rPr lang="ru-RU" sz="2800" b="1" dirty="0" err="1" smtClean="0"/>
              <a:t>Н.И.Околитенко</a:t>
            </a:r>
            <a:r>
              <a:rPr lang="ru-RU" sz="2800" b="1" dirty="0" smtClean="0"/>
              <a:t> «Биология для увлечённых»; Ростов – на –Дону «Феникс» 2006</a:t>
            </a:r>
            <a:endParaRPr lang="ru-RU" sz="2000" dirty="0" smtClean="0"/>
          </a:p>
          <a:p>
            <a:r>
              <a:rPr lang="ru-RU" sz="2800" b="1" dirty="0" smtClean="0"/>
              <a:t>5.	И.Б. Агафонова, В.И. </a:t>
            </a:r>
            <a:r>
              <a:rPr lang="ru-RU" sz="2800" b="1" dirty="0" err="1" smtClean="0"/>
              <a:t>Сивоглазов</a:t>
            </a:r>
            <a:r>
              <a:rPr lang="ru-RU" sz="2800" b="1" dirty="0" smtClean="0"/>
              <a:t> «Общая биология» 10 класс; Москва «Дрофа»  2011</a:t>
            </a:r>
            <a:endParaRPr lang="ru-RU" sz="2000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332656"/>
            <a:ext cx="7406640" cy="4968552"/>
          </a:xfrm>
        </p:spPr>
        <p:txBody>
          <a:bodyPr>
            <a:normAutofit fontScale="77500" lnSpcReduction="20000"/>
          </a:bodyPr>
          <a:lstStyle/>
          <a:p>
            <a:r>
              <a:rPr lang="ru-RU" sz="2800" b="1" dirty="0" smtClean="0"/>
              <a:t>6.Ресурсы интернета:</a:t>
            </a:r>
            <a:endParaRPr lang="ru-RU" sz="2000" dirty="0" smtClean="0"/>
          </a:p>
          <a:p>
            <a:pPr lvl="1"/>
            <a:r>
              <a:rPr lang="ru-RU" b="1" dirty="0" smtClean="0"/>
              <a:t>http://www.nedug.ru/library/herpes_zoster</a:t>
            </a:r>
            <a:endParaRPr lang="ru-RU" sz="2000" dirty="0" smtClean="0"/>
          </a:p>
          <a:p>
            <a:pPr lvl="1"/>
            <a:r>
              <a:rPr lang="ru-RU" b="1" dirty="0" smtClean="0"/>
              <a:t>http://www.cmd-online.ru/help/articles/influenza</a:t>
            </a:r>
            <a:endParaRPr lang="ru-RU" sz="2000" dirty="0" smtClean="0"/>
          </a:p>
          <a:p>
            <a:pPr lvl="0"/>
            <a:r>
              <a:rPr lang="ru-RU" sz="2800" b="1" dirty="0" smtClean="0"/>
              <a:t>http://medportal.ru/enc/pediatrics/childinfection/4/</a:t>
            </a:r>
            <a:endParaRPr lang="ru-RU" sz="2000" dirty="0" smtClean="0"/>
          </a:p>
          <a:p>
            <a:pPr lvl="0"/>
            <a:r>
              <a:rPr lang="en-US" sz="2800" b="1" dirty="0" err="1" smtClean="0"/>
              <a:t>MedAboutMe.Ru</a:t>
            </a:r>
            <a:r>
              <a:rPr lang="en-US" sz="2800" b="1" dirty="0" smtClean="0"/>
              <a:t> © Medaboutme.ru</a:t>
            </a:r>
            <a:endParaRPr lang="ru-RU" sz="2000" dirty="0" smtClean="0"/>
          </a:p>
          <a:p>
            <a:pPr lvl="0"/>
            <a:r>
              <a:rPr lang="en-US" sz="2800" b="1" dirty="0" smtClean="0"/>
              <a:t>http://www.medweb.ru/encyclopedias/spravochnik-po-zabolevaniyam-i-sostoyaniyam/article/ez_skarlatina</a:t>
            </a:r>
            <a:endParaRPr lang="ru-RU" sz="2000" dirty="0" smtClean="0"/>
          </a:p>
          <a:p>
            <a:pPr lvl="0"/>
            <a:r>
              <a:rPr lang="en-US" sz="2800" b="1" dirty="0" smtClean="0"/>
              <a:t>http://www.komarovskiy.net/knigi/skarlatina.html</a:t>
            </a:r>
            <a:endParaRPr lang="ru-RU" sz="2000" dirty="0" smtClean="0"/>
          </a:p>
          <a:p>
            <a:pPr lvl="0"/>
            <a:r>
              <a:rPr lang="en-US" sz="2800" b="1" u="sng" dirty="0" smtClean="0">
                <a:hlinkClick r:id="rId2"/>
              </a:rPr>
              <a:t>http://medportal.ru/enc/pediatrics/childinfection/3/</a:t>
            </a:r>
            <a:endParaRPr lang="ru-RU" sz="2000" dirty="0" smtClean="0"/>
          </a:p>
          <a:p>
            <a:r>
              <a:rPr lang="en-US" sz="2800" b="1" dirty="0" smtClean="0"/>
              <a:t> </a:t>
            </a:r>
            <a:endParaRPr lang="ru-RU" sz="2000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0"/>
            <a:ext cx="7406640" cy="836854"/>
          </a:xfrm>
        </p:spPr>
        <p:txBody>
          <a:bodyPr/>
          <a:lstStyle/>
          <a:p>
            <a:r>
              <a:rPr lang="ru-RU" dirty="0" smtClean="0"/>
              <a:t>Цель исследования и задачи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908720"/>
            <a:ext cx="7406640" cy="187220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Цель: </a:t>
            </a:r>
            <a:r>
              <a:rPr lang="ru-RU" sz="2400" dirty="0" smtClean="0"/>
              <a:t>собрать информацию и обобщить материал о «детских» инфекционных заболеваниях, их особенностях и мерах профилактики, а так же осуществить анализ статистических данных, полученных в результате анкетирования.</a:t>
            </a:r>
          </a:p>
          <a:p>
            <a:endParaRPr lang="ru-RU" sz="24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71600" y="2924944"/>
            <a:ext cx="799288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Задачи: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1.Познакомиться с общими сведениями об основных  «детских»  инфекционных заболеваниях. </a:t>
            </a:r>
            <a:endParaRPr lang="ru-RU" dirty="0" smtClean="0">
              <a:cs typeface="Arial" pitchFamily="34" charset="0"/>
            </a:endParaRP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2.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Изучить особенности ветряной оспы, как наиболее распространенного  инфекционного заболевания  среди детей.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3. Провести анонимное добровольное анкетирование родителей  учеников нашей школы «Детские» инфекционные заболевания».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 4. Обобщить материал, изученный в результате исследования.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 5. Выпустить памятки для учеников и  родителей «Храни меня,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          иммунитет!»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аня\Desktop\баба книг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8912" y="3933056"/>
            <a:ext cx="3675088" cy="29249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62083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Гипотеза и методы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268760"/>
            <a:ext cx="7406640" cy="504056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Гипотеза: </a:t>
            </a:r>
            <a:r>
              <a:rPr lang="ru-RU" b="1" dirty="0" smtClean="0"/>
              <a:t>частота заболеваемости ветряной оспой у детей зависит от половой принадлежности.</a:t>
            </a:r>
          </a:p>
          <a:p>
            <a:endParaRPr lang="ru-RU" dirty="0" smtClean="0"/>
          </a:p>
          <a:p>
            <a:r>
              <a:rPr lang="ru-RU" dirty="0" smtClean="0"/>
              <a:t>Методы исследовательской деятельности:</a:t>
            </a:r>
          </a:p>
          <a:p>
            <a:r>
              <a:rPr lang="ru-RU" b="1" dirty="0" smtClean="0"/>
              <a:t> </a:t>
            </a:r>
            <a:r>
              <a:rPr lang="ru-RU" dirty="0" smtClean="0"/>
              <a:t>1.Работа с научной литературой.</a:t>
            </a:r>
          </a:p>
          <a:p>
            <a:pPr lvl="0"/>
            <a:r>
              <a:rPr lang="ru-RU" dirty="0" smtClean="0"/>
              <a:t>2.Работа с энциклопедиями.</a:t>
            </a:r>
          </a:p>
          <a:p>
            <a:pPr lvl="0"/>
            <a:r>
              <a:rPr lang="ru-RU" dirty="0" smtClean="0"/>
              <a:t>3.Консультация у медицинских работников школы и ЦРБ.</a:t>
            </a:r>
          </a:p>
          <a:p>
            <a:pPr lvl="0"/>
            <a:r>
              <a:rPr lang="ru-RU" dirty="0" smtClean="0"/>
              <a:t>4.Анкетирование родителей учеников школы.</a:t>
            </a:r>
          </a:p>
          <a:p>
            <a:pPr lvl="0"/>
            <a:r>
              <a:rPr lang="ru-RU" dirty="0" smtClean="0"/>
              <a:t>5.Анализ данных анкетирования.</a:t>
            </a:r>
          </a:p>
          <a:p>
            <a:pPr lvl="0"/>
            <a:r>
              <a:rPr lang="ru-RU" dirty="0" smtClean="0"/>
              <a:t>6.Работа с Интернет-ресурсами.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саня\Desktop\лоорлп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402460"/>
            <a:ext cx="2399732" cy="2455540"/>
          </a:xfrm>
          <a:prstGeom prst="rect">
            <a:avLst/>
          </a:prstGeom>
          <a:noFill/>
        </p:spPr>
      </p:pic>
      <p:pic>
        <p:nvPicPr>
          <p:cNvPr id="3074" name="Picture 2" descr="C:\Users\саня\Desktop\п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0"/>
            <a:ext cx="4824536" cy="138464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Экскурс в историю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 летописях Древней Руси инфекции называют поветриями, повальными или моровыми болезнями. Долгое время природа инфекционных заболеваний оставалась тайной. Их происхождение связывали с «миазмами» - ядовитыми испарениями из недр земли. С 16 века получило распространение учение о «контагиях» (от лат. </a:t>
            </a:r>
            <a:r>
              <a:rPr lang="ru-RU" dirty="0" err="1" smtClean="0"/>
              <a:t>сontagium</a:t>
            </a:r>
            <a:r>
              <a:rPr lang="ru-RU" dirty="0" smtClean="0"/>
              <a:t> – «заражение») – «болезнетворных существах». 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Общие сведения об инфекционных заболеваниях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6040690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Ветряная оспа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Ветрянка (ветряная оспа)</a:t>
            </a:r>
            <a:r>
              <a:rPr lang="ru-RU" dirty="0" smtClean="0"/>
              <a:t> — </a:t>
            </a:r>
            <a:r>
              <a:rPr lang="ru-RU" dirty="0" err="1" smtClean="0"/>
              <a:t>высокозаразное</a:t>
            </a:r>
            <a:r>
              <a:rPr lang="ru-RU" dirty="0" smtClean="0"/>
              <a:t> острое инфекционное заболевание, протекающее с характерной пузырьковой </a:t>
            </a:r>
            <a:r>
              <a:rPr lang="ru-RU" b="1" dirty="0" smtClean="0"/>
              <a:t>сыпью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   Возбудитель ветрянки – вирус </a:t>
            </a:r>
            <a:r>
              <a:rPr lang="ru-RU" dirty="0" err="1" smtClean="0"/>
              <a:t>Varicella</a:t>
            </a:r>
            <a:r>
              <a:rPr lang="ru-RU" dirty="0" smtClean="0"/>
              <a:t> </a:t>
            </a:r>
            <a:r>
              <a:rPr lang="ru-RU" dirty="0" err="1" smtClean="0"/>
              <a:t>Zoster</a:t>
            </a:r>
            <a:r>
              <a:rPr lang="ru-RU" dirty="0" smtClean="0"/>
              <a:t>, который также вызывает еще одно заболевание – опоясывающий герпес </a:t>
            </a:r>
            <a:endParaRPr lang="ru-RU" dirty="0"/>
          </a:p>
        </p:txBody>
      </p:sp>
      <p:pic>
        <p:nvPicPr>
          <p:cNvPr id="6" name="Содержимое 5" descr="vetrjanka-u-detej-lecheni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76850" y="1640802"/>
            <a:ext cx="3657600" cy="4430471"/>
          </a:xfr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саня\Desktop\рпооа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68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Зачем малыша мазать зеленкой?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fontAlgn="base"/>
            <a:r>
              <a:rPr lang="ru-RU" dirty="0" smtClean="0"/>
              <a:t>В ходе многочисленных исследований медики выяснили, что человек, больной ветряной оспой, перестает быть заразным спустя 5 дней после того, как на его теле перестают появляться новые очаги сыпи.</a:t>
            </a:r>
          </a:p>
          <a:p>
            <a:pPr>
              <a:buNone/>
            </a:pPr>
            <a:r>
              <a:rPr lang="ru-RU" dirty="0" smtClean="0"/>
              <a:t>   А как узнать, которая из «болячек» сыпи вчерашняя и позавчерашняя, а которая вскочила сегодняшним утром? Вот за тем-то их и мажут зеленкой! </a:t>
            </a:r>
            <a:endParaRPr lang="ru-RU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308</TotalTime>
  <Words>951</Words>
  <Application>Microsoft Office PowerPoint</Application>
  <PresentationFormat>Экран (4:3)</PresentationFormat>
  <Paragraphs>137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Солнцестояние</vt:lpstr>
      <vt:lpstr>Анализ статистических  данных заболеваемости «детскими» инфекциями учеников МОУ СОШ №2 п. Спирово. Исследовательская работа по  биологии </vt:lpstr>
      <vt:lpstr> «Здоровье приходит золотниками, а уходит пудами»</vt:lpstr>
      <vt:lpstr>Актуальность исследования </vt:lpstr>
      <vt:lpstr>Цель исследования и задачи</vt:lpstr>
      <vt:lpstr>Гипотеза и методы</vt:lpstr>
      <vt:lpstr>Экскурс в историю</vt:lpstr>
      <vt:lpstr>Общие сведения об инфекционных заболеваниях </vt:lpstr>
      <vt:lpstr>Ветряная оспа</vt:lpstr>
      <vt:lpstr>Зачем малыша мазать зеленкой?</vt:lpstr>
      <vt:lpstr>Краснуха</vt:lpstr>
      <vt:lpstr>Презентация PowerPoint</vt:lpstr>
      <vt:lpstr>Паротит</vt:lpstr>
      <vt:lpstr>Презентация PowerPoint</vt:lpstr>
      <vt:lpstr>Корь</vt:lpstr>
      <vt:lpstr>Презентация PowerPoint</vt:lpstr>
      <vt:lpstr>Коклюш</vt:lpstr>
      <vt:lpstr>Презентация PowerPoint</vt:lpstr>
      <vt:lpstr>Скарлатина</vt:lpstr>
      <vt:lpstr>Презентация PowerPoint</vt:lpstr>
      <vt:lpstr>Профилактика инфекционных болезней </vt:lpstr>
      <vt:lpstr>Интересные факты</vt:lpstr>
      <vt:lpstr>Анкетирование родителей учеников МОУ СОШ №2</vt:lpstr>
      <vt:lpstr>Анализ анкетирования </vt:lpstr>
      <vt:lpstr>Первое исследование</vt:lpstr>
      <vt:lpstr>Второе исследование</vt:lpstr>
      <vt:lpstr>Третье исследование</vt:lpstr>
      <vt:lpstr>Выводы </vt:lpstr>
      <vt:lpstr>Заключение</vt:lpstr>
      <vt:lpstr>Презентация PowerPoint</vt:lpstr>
      <vt:lpstr>Использованная литература.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саня</dc:creator>
  <cp:lastModifiedBy>Пользователь</cp:lastModifiedBy>
  <cp:revision>38</cp:revision>
  <dcterms:created xsi:type="dcterms:W3CDTF">2016-03-15T07:35:49Z</dcterms:created>
  <dcterms:modified xsi:type="dcterms:W3CDTF">2016-03-19T06:36:54Z</dcterms:modified>
</cp:coreProperties>
</file>